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The Seasons" charset="1" panose="00000000000000000000"/>
      <p:regular r:id="rId38"/>
    </p:embeddedFont>
    <p:embeddedFont>
      <p:font typeface="Black Mango" charset="1" panose="02020A03060303060403"/>
      <p:regular r:id="rId39"/>
    </p:embeddedFont>
    <p:embeddedFont>
      <p:font typeface="Lora" charset="1" panose="00000500000000000000"/>
      <p:regular r:id="rId40"/>
    </p:embeddedFont>
    <p:embeddedFont>
      <p:font typeface="HK Sentiments" charset="1" panose="00000500000000000000"/>
      <p:regular r:id="rId41"/>
    </p:embeddedFont>
    <p:embeddedFont>
      <p:font typeface="Arimo Bold" charset="1" panose="020B0704020202020204"/>
      <p:regular r:id="rId42"/>
    </p:embeddedFont>
    <p:embeddedFont>
      <p:font typeface="HK Sentiments Medium" charset="1" panose="00000600000000000000"/>
      <p:regular r:id="rId43"/>
    </p:embeddedFont>
    <p:embeddedFont>
      <p:font typeface="Arimo Italics" charset="1" panose="020B0604020202090204"/>
      <p:regular r:id="rId44"/>
    </p:embeddedFont>
    <p:embeddedFont>
      <p:font typeface="Black Mango Light" charset="1" panose="02020A03060303060403"/>
      <p:regular r:id="rId45"/>
    </p:embeddedFont>
    <p:embeddedFont>
      <p:font typeface="Arimo Bold Italics" charset="1" panose="020B0704020202090204"/>
      <p:regular r:id="rId46"/>
    </p:embeddedFont>
    <p:embeddedFont>
      <p:font typeface="Baskerville Display PT" charset="1" panose="02030602080406020203"/>
      <p:regular r:id="rId47"/>
    </p:embeddedFont>
    <p:embeddedFont>
      <p:font typeface="Arimo" charset="1" panose="020B0604020202020204"/>
      <p:regular r:id="rId48"/>
    </p:embeddedFont>
    <p:embeddedFont>
      <p:font typeface="Cerebri" charset="1" panose="00000500000000000000"/>
      <p:regular r:id="rId49"/>
    </p:embeddedFont>
    <p:embeddedFont>
      <p:font typeface="HK Grotesk" charset="1" panose="00000500000000000000"/>
      <p:regular r:id="rId50"/>
    </p:embeddedFont>
    <p:embeddedFont>
      <p:font typeface="Ahlan" charset="1" panose="00000500000000000000"/>
      <p:regular r:id="rId51"/>
    </p:embeddedFont>
    <p:embeddedFont>
      <p:font typeface="Cerebri Light" charset="1" panose="00000400000000000000"/>
      <p:regular r:id="rId52"/>
    </p:embeddedFont>
    <p:embeddedFont>
      <p:font typeface="Breathing" charset="1" panose="020005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0.jpeg" Type="http://schemas.openxmlformats.org/officeDocument/2006/relationships/image"/><Relationship Id="rId4" Target="../media/image41.jpeg" Type="http://schemas.openxmlformats.org/officeDocument/2006/relationships/image"/><Relationship Id="rId5" Target="../media/image42.jpeg" Type="http://schemas.openxmlformats.org/officeDocument/2006/relationships/image"/><Relationship Id="rId6" Target="../media/image43.jpe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59.jpeg" Type="http://schemas.openxmlformats.org/officeDocument/2006/relationships/image"/><Relationship Id="rId4" Target="../media/image6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instagram.com/p/DCw0WJVRPvV/?img_index=1" TargetMode="External" Type="http://schemas.openxmlformats.org/officeDocument/2006/relationships/hyperlink"/><Relationship Id="rId3" Target="../media/image61.jpeg" Type="http://schemas.openxmlformats.org/officeDocument/2006/relationships/image"/><Relationship Id="rId4" Target="https://www.instagram.com/p/DCw0WJVRPvV/?img_index=1" TargetMode="External" Type="http://schemas.openxmlformats.org/officeDocument/2006/relationships/hyperlink"/><Relationship Id="rId5" Target="../media/image62.jpeg" Type="http://schemas.openxmlformats.org/officeDocument/2006/relationships/image"/><Relationship Id="rId6" Target="https://www.instagram.com/p/DBgnIGjRMA5/?img_index=1" TargetMode="External" Type="http://schemas.openxmlformats.org/officeDocument/2006/relationships/hyperlink"/><Relationship Id="rId7" Target="../media/image6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instagram.com/p/DBjLQjIq1qB/" TargetMode="External" Type="http://schemas.openxmlformats.org/officeDocument/2006/relationships/hyperlink"/><Relationship Id="rId3" Target="https://www.instagram.com/p/DBjLQjIq1qB/" TargetMode="External" Type="http://schemas.openxmlformats.org/officeDocument/2006/relationships/hyperlink"/><Relationship Id="rId4" Target="https://www.instagram.com/p/DBjLQjIq1qB/" TargetMode="External" Type="http://schemas.openxmlformats.org/officeDocument/2006/relationships/hyperlink"/><Relationship Id="rId5" Target="https://www.instagram.com/p/DBjLQjIq1qB/" TargetMode="External" Type="http://schemas.openxmlformats.org/officeDocument/2006/relationships/hyperlink"/><Relationship Id="rId6" Target="https://www.instagram.com/p/DBjLQjIq1qB/" TargetMode="External" Type="http://schemas.openxmlformats.org/officeDocument/2006/relationships/hyperlink"/><Relationship Id="rId7" Target="../media/image64.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tiktok.com/@marmar1302/video/7439461011872140545" TargetMode="External" Type="http://schemas.openxmlformats.org/officeDocument/2006/relationships/hyperlink"/><Relationship Id="rId3" Target="../media/image65.jpeg" Type="http://schemas.openxmlformats.org/officeDocument/2006/relationships/image"/><Relationship Id="rId4" Target="https://www.tiktok.com/@marmar1302/video/7439461011872140545" TargetMode="External" Type="http://schemas.openxmlformats.org/officeDocument/2006/relationships/hyperlink"/><Relationship Id="rId5" Target="../media/image66.png" Type="http://schemas.openxmlformats.org/officeDocument/2006/relationships/image"/><Relationship Id="rId6" Target="https://www.instagram.com/p/DCZQU6Qp5Hp/" TargetMode="External" Type="http://schemas.openxmlformats.org/officeDocument/2006/relationships/hyperlink"/><Relationship Id="rId7" Target="../media/image67.jpeg" Type="http://schemas.openxmlformats.org/officeDocument/2006/relationships/image"/><Relationship Id="rId8" Target="https://www.instagram.com/p/DCZQU6Qp5Hp/" TargetMode="External" Type="http://schemas.openxmlformats.org/officeDocument/2006/relationships/hyperlink"/></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 Id="rId3" Target="../media/image69.jpeg" Type="http://schemas.openxmlformats.org/officeDocument/2006/relationships/image"/><Relationship Id="rId4" Target="../media/image70.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5.jpe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 Id="rId6" Target="../media/image78.jpeg" Type="http://schemas.openxmlformats.org/officeDocument/2006/relationships/image"/><Relationship Id="rId7" Target="../media/image79.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4.png" Type="http://schemas.openxmlformats.org/officeDocument/2006/relationships/image"/><Relationship Id="rId18" Target="../media/image25.svg" Type="http://schemas.openxmlformats.org/officeDocument/2006/relationships/image"/><Relationship Id="rId19" Target="../media/image26.png" Type="http://schemas.openxmlformats.org/officeDocument/2006/relationships/image"/><Relationship Id="rId2" Target="../media/image1.jpeg" Type="http://schemas.openxmlformats.org/officeDocument/2006/relationships/image"/><Relationship Id="rId20" Target="../media/image27.svg" Type="http://schemas.openxmlformats.org/officeDocument/2006/relationships/image"/><Relationship Id="rId21" Target="../media/image28.png" Type="http://schemas.openxmlformats.org/officeDocument/2006/relationships/image"/><Relationship Id="rId22" Target="../media/image29.sv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grpSp>
        <p:nvGrpSpPr>
          <p:cNvPr name="Group 4" id="4"/>
          <p:cNvGrpSpPr/>
          <p:nvPr/>
        </p:nvGrpSpPr>
        <p:grpSpPr>
          <a:xfrm rot="0">
            <a:off x="5110350" y="4444220"/>
            <a:ext cx="8067299" cy="3621805"/>
            <a:chOff x="0" y="0"/>
            <a:chExt cx="10756399" cy="4829073"/>
          </a:xfrm>
        </p:grpSpPr>
        <p:sp>
          <p:nvSpPr>
            <p:cNvPr name="Freeform 5" id="5"/>
            <p:cNvSpPr/>
            <p:nvPr/>
          </p:nvSpPr>
          <p:spPr>
            <a:xfrm flipH="false" flipV="false" rot="0">
              <a:off x="69850" y="69850"/>
              <a:ext cx="10616692" cy="4689348"/>
            </a:xfrm>
            <a:custGeom>
              <a:avLst/>
              <a:gdLst/>
              <a:ahLst/>
              <a:cxnLst/>
              <a:rect r="r" b="b" t="t" l="l"/>
              <a:pathLst>
                <a:path h="4689348" w="10616692">
                  <a:moveTo>
                    <a:pt x="0" y="0"/>
                  </a:moveTo>
                  <a:lnTo>
                    <a:pt x="10616692" y="0"/>
                  </a:lnTo>
                  <a:lnTo>
                    <a:pt x="10616692" y="4689348"/>
                  </a:lnTo>
                  <a:lnTo>
                    <a:pt x="0" y="4689348"/>
                  </a:lnTo>
                  <a:lnTo>
                    <a:pt x="0" y="0"/>
                  </a:lnTo>
                  <a:close/>
                </a:path>
              </a:pathLst>
            </a:custGeom>
            <a:blipFill>
              <a:blip r:embed="rId3"/>
              <a:stretch>
                <a:fillRect l="-657" t="-64689" r="-657" b="-64689"/>
              </a:stretch>
            </a:blipFill>
          </p:spPr>
        </p:sp>
        <p:sp>
          <p:nvSpPr>
            <p:cNvPr name="Freeform 6" id="6"/>
            <p:cNvSpPr/>
            <p:nvPr/>
          </p:nvSpPr>
          <p:spPr>
            <a:xfrm flipH="false" flipV="false" rot="0">
              <a:off x="0" y="0"/>
              <a:ext cx="10756392" cy="4829048"/>
            </a:xfrm>
            <a:custGeom>
              <a:avLst/>
              <a:gdLst/>
              <a:ahLst/>
              <a:cxnLst/>
              <a:rect r="r" b="b" t="t" l="l"/>
              <a:pathLst>
                <a:path h="4829048" w="10756392">
                  <a:moveTo>
                    <a:pt x="69850" y="0"/>
                  </a:moveTo>
                  <a:lnTo>
                    <a:pt x="10686542" y="0"/>
                  </a:lnTo>
                  <a:cubicBezTo>
                    <a:pt x="10725150" y="0"/>
                    <a:pt x="10756392" y="31242"/>
                    <a:pt x="10756392" y="69850"/>
                  </a:cubicBezTo>
                  <a:lnTo>
                    <a:pt x="10756392" y="4759198"/>
                  </a:lnTo>
                  <a:cubicBezTo>
                    <a:pt x="10756392" y="4797806"/>
                    <a:pt x="10725150" y="4829048"/>
                    <a:pt x="10686542" y="4829048"/>
                  </a:cubicBezTo>
                  <a:lnTo>
                    <a:pt x="69850" y="4829048"/>
                  </a:lnTo>
                  <a:cubicBezTo>
                    <a:pt x="31242" y="4829048"/>
                    <a:pt x="0" y="4797806"/>
                    <a:pt x="0" y="4759198"/>
                  </a:cubicBezTo>
                  <a:lnTo>
                    <a:pt x="0" y="69850"/>
                  </a:lnTo>
                  <a:cubicBezTo>
                    <a:pt x="0" y="31242"/>
                    <a:pt x="31242" y="0"/>
                    <a:pt x="69850" y="0"/>
                  </a:cubicBezTo>
                  <a:moveTo>
                    <a:pt x="69850" y="139700"/>
                  </a:moveTo>
                  <a:lnTo>
                    <a:pt x="69850" y="69850"/>
                  </a:lnTo>
                  <a:lnTo>
                    <a:pt x="139700" y="69850"/>
                  </a:lnTo>
                  <a:lnTo>
                    <a:pt x="139700" y="4759198"/>
                  </a:lnTo>
                  <a:lnTo>
                    <a:pt x="69850" y="4759198"/>
                  </a:lnTo>
                  <a:lnTo>
                    <a:pt x="69850" y="4689348"/>
                  </a:lnTo>
                  <a:lnTo>
                    <a:pt x="10686542" y="4689348"/>
                  </a:lnTo>
                  <a:lnTo>
                    <a:pt x="10686542" y="4759198"/>
                  </a:lnTo>
                  <a:lnTo>
                    <a:pt x="10616692" y="4759198"/>
                  </a:lnTo>
                  <a:lnTo>
                    <a:pt x="10616692" y="69850"/>
                  </a:lnTo>
                  <a:lnTo>
                    <a:pt x="10686542" y="69850"/>
                  </a:lnTo>
                  <a:lnTo>
                    <a:pt x="10686542" y="139700"/>
                  </a:lnTo>
                  <a:lnTo>
                    <a:pt x="69850" y="139700"/>
                  </a:lnTo>
                  <a:close/>
                </a:path>
              </a:pathLst>
            </a:custGeom>
            <a:solidFill>
              <a:srgbClr val="FFFFFF"/>
            </a:solidFill>
          </p:spPr>
        </p:sp>
      </p:grpSp>
      <p:grpSp>
        <p:nvGrpSpPr>
          <p:cNvPr name="Group 7" id="7"/>
          <p:cNvGrpSpPr/>
          <p:nvPr/>
        </p:nvGrpSpPr>
        <p:grpSpPr>
          <a:xfrm rot="0">
            <a:off x="499574" y="0"/>
            <a:ext cx="3521906" cy="3504297"/>
            <a:chOff x="0" y="0"/>
            <a:chExt cx="4695875" cy="4672396"/>
          </a:xfrm>
        </p:grpSpPr>
        <p:sp>
          <p:nvSpPr>
            <p:cNvPr name="Freeform 8" id="8"/>
            <p:cNvSpPr/>
            <p:nvPr/>
          </p:nvSpPr>
          <p:spPr>
            <a:xfrm flipH="false" flipV="false" rot="0">
              <a:off x="0" y="0"/>
              <a:ext cx="4695825" cy="4672457"/>
            </a:xfrm>
            <a:custGeom>
              <a:avLst/>
              <a:gdLst/>
              <a:ahLst/>
              <a:cxnLst/>
              <a:rect r="r" b="b" t="t" l="l"/>
              <a:pathLst>
                <a:path h="4672457" w="4695825">
                  <a:moveTo>
                    <a:pt x="0" y="0"/>
                  </a:moveTo>
                  <a:lnTo>
                    <a:pt x="4695825" y="0"/>
                  </a:lnTo>
                  <a:lnTo>
                    <a:pt x="4695825" y="4672457"/>
                  </a:lnTo>
                  <a:lnTo>
                    <a:pt x="0" y="4672457"/>
                  </a:lnTo>
                  <a:lnTo>
                    <a:pt x="0" y="0"/>
                  </a:lnTo>
                  <a:close/>
                </a:path>
              </a:pathLst>
            </a:custGeom>
            <a:blipFill>
              <a:blip r:embed="rId4"/>
              <a:stretch>
                <a:fillRect l="-23" t="0" r="-24" b="1"/>
              </a:stretch>
            </a:blipFill>
          </p:spPr>
        </p:sp>
      </p:grpSp>
      <p:grpSp>
        <p:nvGrpSpPr>
          <p:cNvPr name="Group 9" id="9"/>
          <p:cNvGrpSpPr/>
          <p:nvPr/>
        </p:nvGrpSpPr>
        <p:grpSpPr>
          <a:xfrm rot="0">
            <a:off x="13755003" y="0"/>
            <a:ext cx="3504297" cy="3504297"/>
            <a:chOff x="0" y="0"/>
            <a:chExt cx="4672396" cy="4672396"/>
          </a:xfrm>
        </p:grpSpPr>
        <p:sp>
          <p:nvSpPr>
            <p:cNvPr name="Freeform 10" id="10"/>
            <p:cNvSpPr/>
            <p:nvPr/>
          </p:nvSpPr>
          <p:spPr>
            <a:xfrm flipH="false" flipV="false" rot="0">
              <a:off x="0" y="0"/>
              <a:ext cx="4672457" cy="4672457"/>
            </a:xfrm>
            <a:custGeom>
              <a:avLst/>
              <a:gdLst/>
              <a:ahLst/>
              <a:cxnLst/>
              <a:rect r="r" b="b" t="t" l="l"/>
              <a:pathLst>
                <a:path h="4672457" w="4672457">
                  <a:moveTo>
                    <a:pt x="0" y="0"/>
                  </a:moveTo>
                  <a:lnTo>
                    <a:pt x="4672457" y="0"/>
                  </a:lnTo>
                  <a:lnTo>
                    <a:pt x="4672457" y="4672457"/>
                  </a:lnTo>
                  <a:lnTo>
                    <a:pt x="0" y="4672457"/>
                  </a:lnTo>
                  <a:lnTo>
                    <a:pt x="0" y="0"/>
                  </a:lnTo>
                  <a:close/>
                </a:path>
              </a:pathLst>
            </a:custGeom>
            <a:blipFill>
              <a:blip r:embed="rId5"/>
              <a:stretch>
                <a:fillRect l="0" t="0" r="1" b="1"/>
              </a:stretch>
            </a:blipFill>
          </p:spPr>
        </p:sp>
      </p:grpSp>
      <p:sp>
        <p:nvSpPr>
          <p:cNvPr name="TextBox 11" id="11"/>
          <p:cNvSpPr txBox="true"/>
          <p:nvPr/>
        </p:nvSpPr>
        <p:spPr>
          <a:xfrm rot="0">
            <a:off x="5564806" y="8747199"/>
            <a:ext cx="7158388" cy="511101"/>
          </a:xfrm>
          <a:prstGeom prst="rect">
            <a:avLst/>
          </a:prstGeom>
        </p:spPr>
        <p:txBody>
          <a:bodyPr anchor="t" rtlCol="false" tIns="0" lIns="0" bIns="0" rIns="0">
            <a:spAutoFit/>
          </a:bodyPr>
          <a:lstStyle/>
          <a:p>
            <a:pPr algn="ctr">
              <a:lnSpc>
                <a:spcPts val="3999"/>
              </a:lnSpc>
            </a:pPr>
            <a:r>
              <a:rPr lang="en-US" sz="3999" spc="591">
                <a:solidFill>
                  <a:srgbClr val="8F4C06"/>
                </a:solidFill>
                <a:latin typeface="The Seasons"/>
                <a:ea typeface="The Seasons"/>
                <a:cs typeface="The Seasons"/>
                <a:sym typeface="The Seasons"/>
              </a:rPr>
              <a:t>PROJECT BY : GROUP 5 </a:t>
            </a:r>
          </a:p>
        </p:txBody>
      </p:sp>
      <p:sp>
        <p:nvSpPr>
          <p:cNvPr name="TextBox 12" id="12"/>
          <p:cNvSpPr txBox="true"/>
          <p:nvPr/>
        </p:nvSpPr>
        <p:spPr>
          <a:xfrm rot="0">
            <a:off x="4101662" y="2475416"/>
            <a:ext cx="10084676" cy="1382881"/>
          </a:xfrm>
          <a:prstGeom prst="rect">
            <a:avLst/>
          </a:prstGeom>
        </p:spPr>
        <p:txBody>
          <a:bodyPr anchor="t" rtlCol="false" tIns="0" lIns="0" bIns="0" rIns="0">
            <a:spAutoFit/>
          </a:bodyPr>
          <a:lstStyle/>
          <a:p>
            <a:pPr algn="ctr">
              <a:lnSpc>
                <a:spcPts val="5159"/>
              </a:lnSpc>
            </a:pPr>
            <a:r>
              <a:rPr lang="en-US" sz="3999" spc="591">
                <a:solidFill>
                  <a:srgbClr val="8F4C06"/>
                </a:solidFill>
                <a:latin typeface="The Seasons"/>
                <a:ea typeface="The Seasons"/>
                <a:cs typeface="The Seasons"/>
                <a:sym typeface="The Seasons"/>
              </a:rPr>
              <a:t>DIGITAL MARKETING SPECIALIST </a:t>
            </a:r>
          </a:p>
          <a:p>
            <a:pPr algn="ctr">
              <a:lnSpc>
                <a:spcPts val="5159"/>
              </a:lnSpc>
            </a:pPr>
            <a:r>
              <a:rPr lang="en-US" sz="3999" spc="591">
                <a:solidFill>
                  <a:srgbClr val="8F4C06"/>
                </a:solidFill>
                <a:latin typeface="The Seasons"/>
                <a:ea typeface="The Seasons"/>
                <a:cs typeface="The Seasons"/>
                <a:sym typeface="The Seasons"/>
              </a:rPr>
              <a:t>GRADUATION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grpSp>
        <p:nvGrpSpPr>
          <p:cNvPr name="Group 4" id="4"/>
          <p:cNvGrpSpPr/>
          <p:nvPr/>
        </p:nvGrpSpPr>
        <p:grpSpPr>
          <a:xfrm rot="0">
            <a:off x="348504" y="1218516"/>
            <a:ext cx="2512966" cy="2512966"/>
            <a:chOff x="0" y="0"/>
            <a:chExt cx="3350621" cy="3350621"/>
          </a:xfrm>
        </p:grpSpPr>
        <p:sp>
          <p:nvSpPr>
            <p:cNvPr name="Freeform 5" id="5"/>
            <p:cNvSpPr/>
            <p:nvPr/>
          </p:nvSpPr>
          <p:spPr>
            <a:xfrm flipH="false" flipV="false" rot="0">
              <a:off x="0" y="0"/>
              <a:ext cx="3350514" cy="3350641"/>
            </a:xfrm>
            <a:custGeom>
              <a:avLst/>
              <a:gdLst/>
              <a:ahLst/>
              <a:cxnLst/>
              <a:rect r="r" b="b" t="t" l="l"/>
              <a:pathLst>
                <a:path h="3350641" w="3350514">
                  <a:moveTo>
                    <a:pt x="1675257" y="0"/>
                  </a:moveTo>
                  <a:cubicBezTo>
                    <a:pt x="750062" y="0"/>
                    <a:pt x="0" y="750062"/>
                    <a:pt x="0" y="1675257"/>
                  </a:cubicBezTo>
                  <a:cubicBezTo>
                    <a:pt x="0" y="2600452"/>
                    <a:pt x="750062" y="3350641"/>
                    <a:pt x="1675257" y="3350641"/>
                  </a:cubicBezTo>
                  <a:cubicBezTo>
                    <a:pt x="2600452" y="3350641"/>
                    <a:pt x="3350514" y="2600579"/>
                    <a:pt x="3350514" y="1675384"/>
                  </a:cubicBezTo>
                  <a:cubicBezTo>
                    <a:pt x="3350514" y="750189"/>
                    <a:pt x="2600579" y="0"/>
                    <a:pt x="1675257" y="0"/>
                  </a:cubicBezTo>
                  <a:close/>
                </a:path>
              </a:pathLst>
            </a:custGeom>
            <a:blipFill>
              <a:blip r:embed="rId3"/>
              <a:stretch>
                <a:fillRect l="0" t="-12499" r="-3" b="-12499"/>
              </a:stretch>
            </a:blipFill>
          </p:spPr>
        </p:sp>
      </p:grpSp>
      <p:sp>
        <p:nvSpPr>
          <p:cNvPr name="TextBox 6" id="6"/>
          <p:cNvSpPr txBox="true"/>
          <p:nvPr/>
        </p:nvSpPr>
        <p:spPr>
          <a:xfrm rot="0">
            <a:off x="348504" y="393974"/>
            <a:ext cx="5923021" cy="510819"/>
          </a:xfrm>
          <a:prstGeom prst="rect">
            <a:avLst/>
          </a:prstGeom>
        </p:spPr>
        <p:txBody>
          <a:bodyPr anchor="t" rtlCol="false" tIns="0" lIns="0" bIns="0" rIns="0">
            <a:spAutoFit/>
          </a:bodyPr>
          <a:lstStyle/>
          <a:p>
            <a:pPr algn="l">
              <a:lnSpc>
                <a:spcPts val="3611"/>
              </a:lnSpc>
            </a:pPr>
            <a:r>
              <a:rPr lang="en-US" b="true" sz="3611" spc="533">
                <a:solidFill>
                  <a:srgbClr val="8F4C06"/>
                </a:solidFill>
                <a:latin typeface="Arimo Bold"/>
                <a:ea typeface="Arimo Bold"/>
                <a:cs typeface="Arimo Bold"/>
                <a:sym typeface="Arimo Bold"/>
              </a:rPr>
              <a:t>BUYER PERSONA 2 :</a:t>
            </a:r>
          </a:p>
        </p:txBody>
      </p:sp>
      <p:sp>
        <p:nvSpPr>
          <p:cNvPr name="TextBox 7" id="7"/>
          <p:cNvSpPr txBox="true"/>
          <p:nvPr/>
        </p:nvSpPr>
        <p:spPr>
          <a:xfrm rot="0">
            <a:off x="3029455" y="1372604"/>
            <a:ext cx="4813116" cy="2147640"/>
          </a:xfrm>
          <a:prstGeom prst="rect">
            <a:avLst/>
          </a:prstGeom>
        </p:spPr>
        <p:txBody>
          <a:bodyPr anchor="t" rtlCol="false" tIns="0" lIns="0" bIns="0" rIns="0">
            <a:spAutoFit/>
          </a:bodyPr>
          <a:lstStyle/>
          <a:p>
            <a:pPr algn="l">
              <a:lnSpc>
                <a:spcPts val="2453"/>
              </a:lnSpc>
            </a:pPr>
            <a:r>
              <a:rPr lang="en-US" sz="1765" spc="261">
                <a:solidFill>
                  <a:srgbClr val="8F4C06"/>
                </a:solidFill>
                <a:latin typeface="Cerebri"/>
                <a:ea typeface="Cerebri"/>
                <a:cs typeface="Cerebri"/>
                <a:sym typeface="Cerebri"/>
              </a:rPr>
              <a:t>Name: Shahd  </a:t>
            </a:r>
          </a:p>
          <a:p>
            <a:pPr algn="l">
              <a:lnSpc>
                <a:spcPts val="2453"/>
              </a:lnSpc>
            </a:pPr>
            <a:r>
              <a:rPr lang="en-US" sz="1765" spc="261">
                <a:solidFill>
                  <a:srgbClr val="8F4C06"/>
                </a:solidFill>
                <a:latin typeface="Cerebri"/>
                <a:ea typeface="Cerebri"/>
                <a:cs typeface="Cerebri"/>
                <a:sym typeface="Cerebri"/>
              </a:rPr>
              <a:t>Age: 20 – 30  years old</a:t>
            </a:r>
          </a:p>
          <a:p>
            <a:pPr algn="l">
              <a:lnSpc>
                <a:spcPts val="2453"/>
              </a:lnSpc>
            </a:pPr>
            <a:r>
              <a:rPr lang="en-US" sz="1765" spc="261">
                <a:solidFill>
                  <a:srgbClr val="8F4C06"/>
                </a:solidFill>
                <a:latin typeface="Cerebri"/>
                <a:ea typeface="Cerebri"/>
                <a:cs typeface="Cerebri"/>
                <a:sym typeface="Cerebri"/>
              </a:rPr>
              <a:t>Gender: female</a:t>
            </a:r>
          </a:p>
          <a:p>
            <a:pPr algn="l">
              <a:lnSpc>
                <a:spcPts val="2453"/>
              </a:lnSpc>
            </a:pPr>
            <a:r>
              <a:rPr lang="en-US" sz="1765" spc="261">
                <a:solidFill>
                  <a:srgbClr val="8F4C06"/>
                </a:solidFill>
                <a:latin typeface="Cerebri"/>
                <a:ea typeface="Cerebri"/>
                <a:cs typeface="Cerebri"/>
                <a:sym typeface="Cerebri"/>
              </a:rPr>
              <a:t>Income: Upper Middle-class B+</a:t>
            </a:r>
          </a:p>
          <a:p>
            <a:pPr algn="l">
              <a:lnSpc>
                <a:spcPts val="2453"/>
              </a:lnSpc>
            </a:pPr>
            <a:r>
              <a:rPr lang="en-US" sz="1765" spc="261">
                <a:solidFill>
                  <a:srgbClr val="8F4C06"/>
                </a:solidFill>
                <a:latin typeface="Cerebri"/>
                <a:ea typeface="Cerebri"/>
                <a:cs typeface="Cerebri"/>
                <a:sym typeface="Cerebri"/>
              </a:rPr>
              <a:t>( 20000 to 50000 EGP per month ) </a:t>
            </a:r>
          </a:p>
          <a:p>
            <a:pPr algn="l">
              <a:lnSpc>
                <a:spcPts val="2453"/>
              </a:lnSpc>
            </a:pPr>
            <a:r>
              <a:rPr lang="en-US" sz="1765" spc="261">
                <a:solidFill>
                  <a:srgbClr val="8F4C06"/>
                </a:solidFill>
                <a:latin typeface="Cerebri"/>
                <a:ea typeface="Cerebri"/>
                <a:cs typeface="Cerebri"/>
                <a:sym typeface="Cerebri"/>
              </a:rPr>
              <a:t>Education: University graduate</a:t>
            </a:r>
          </a:p>
          <a:p>
            <a:pPr algn="l">
              <a:lnSpc>
                <a:spcPts val="2453"/>
              </a:lnSpc>
            </a:pPr>
            <a:r>
              <a:rPr lang="en-US" sz="1765" spc="261">
                <a:solidFill>
                  <a:srgbClr val="8F4C06"/>
                </a:solidFill>
                <a:latin typeface="Cerebri"/>
                <a:ea typeface="Cerebri"/>
                <a:cs typeface="Cerebri"/>
                <a:sym typeface="Cerebri"/>
              </a:rPr>
              <a:t>Marital Status : Engaged  </a:t>
            </a:r>
          </a:p>
        </p:txBody>
      </p:sp>
      <p:sp>
        <p:nvSpPr>
          <p:cNvPr name="TextBox 8" id="8"/>
          <p:cNvSpPr txBox="true"/>
          <p:nvPr/>
        </p:nvSpPr>
        <p:spPr>
          <a:xfrm rot="0">
            <a:off x="508611" y="5394991"/>
            <a:ext cx="7333960" cy="990810"/>
          </a:xfrm>
          <a:prstGeom prst="rect">
            <a:avLst/>
          </a:prstGeom>
        </p:spPr>
        <p:txBody>
          <a:bodyPr anchor="t" rtlCol="false" tIns="0" lIns="0" bIns="0" rIns="0">
            <a:spAutoFit/>
          </a:bodyPr>
          <a:lstStyle/>
          <a:p>
            <a:pPr algn="l" marL="366218" indent="-122073" lvl="2">
              <a:lnSpc>
                <a:spcPts val="1602"/>
              </a:lnSpc>
              <a:buFont typeface="Arial"/>
              <a:buChar char="⚬"/>
            </a:pPr>
            <a:r>
              <a:rPr lang="en-US" sz="1602" spc="237">
                <a:solidFill>
                  <a:srgbClr val="8F4C06"/>
                </a:solidFill>
                <a:latin typeface="Cerebri"/>
                <a:ea typeface="Cerebri"/>
                <a:cs typeface="Cerebri"/>
                <a:sym typeface="Cerebri"/>
              </a:rPr>
              <a:t>GOVERNMENT : DAKAHLIA , ALEXANDRIA</a:t>
            </a:r>
          </a:p>
          <a:p>
            <a:pPr algn="l" marL="366218" indent="-122073" lvl="2">
              <a:lnSpc>
                <a:spcPts val="1602"/>
              </a:lnSpc>
            </a:pPr>
            <a:r>
              <a:rPr lang="en-US" sz="1602" spc="237">
                <a:solidFill>
                  <a:srgbClr val="8F4C06"/>
                </a:solidFill>
                <a:latin typeface="Cerebri"/>
                <a:ea typeface="Cerebri"/>
                <a:cs typeface="Cerebri"/>
                <a:sym typeface="Cerebri"/>
              </a:rPr>
              <a:t> </a:t>
            </a:r>
          </a:p>
          <a:p>
            <a:pPr algn="l" marL="366218" indent="-122073" lvl="2">
              <a:lnSpc>
                <a:spcPts val="1602"/>
              </a:lnSpc>
              <a:buFont typeface="Arial"/>
              <a:buChar char="⚬"/>
            </a:pPr>
            <a:r>
              <a:rPr lang="en-US" sz="1602" spc="237">
                <a:solidFill>
                  <a:srgbClr val="8F4C06"/>
                </a:solidFill>
                <a:latin typeface="Cerebri"/>
                <a:ea typeface="Cerebri"/>
                <a:cs typeface="Cerebri"/>
                <a:sym typeface="Cerebri"/>
              </a:rPr>
              <a:t>Cities : Mansoura , Aga , Talkha , Mit Ghamr,</a:t>
            </a:r>
          </a:p>
          <a:p>
            <a:pPr algn="l" marL="366218" indent="-122073" lvl="2">
              <a:lnSpc>
                <a:spcPts val="1602"/>
              </a:lnSpc>
            </a:pPr>
          </a:p>
          <a:p>
            <a:pPr algn="l" marL="366218" indent="-122073" lvl="2">
              <a:lnSpc>
                <a:spcPts val="1602"/>
              </a:lnSpc>
            </a:pPr>
            <a:r>
              <a:rPr lang="en-US" sz="1602" spc="237">
                <a:solidFill>
                  <a:srgbClr val="8F4C06"/>
                </a:solidFill>
                <a:latin typeface="Cerebri"/>
                <a:ea typeface="Cerebri"/>
                <a:cs typeface="Cerebri"/>
                <a:sym typeface="Cerebri"/>
              </a:rPr>
              <a:t>   Dikirnis , El Senbellawein and Alexandria</a:t>
            </a:r>
          </a:p>
        </p:txBody>
      </p:sp>
      <p:sp>
        <p:nvSpPr>
          <p:cNvPr name="TextBox 9" id="9"/>
          <p:cNvSpPr txBox="true"/>
          <p:nvPr/>
        </p:nvSpPr>
        <p:spPr>
          <a:xfrm rot="0">
            <a:off x="530094" y="6604876"/>
            <a:ext cx="4998723" cy="599186"/>
          </a:xfrm>
          <a:prstGeom prst="rect">
            <a:avLst/>
          </a:prstGeom>
        </p:spPr>
        <p:txBody>
          <a:bodyPr anchor="t" rtlCol="false" tIns="0" lIns="0" bIns="0" rIns="0">
            <a:spAutoFit/>
          </a:bodyPr>
          <a:lstStyle/>
          <a:p>
            <a:pPr algn="l">
              <a:lnSpc>
                <a:spcPts val="4773"/>
              </a:lnSpc>
            </a:pPr>
            <a:r>
              <a:rPr lang="en-US" b="true" sz="3410" i="true">
                <a:solidFill>
                  <a:srgbClr val="000000"/>
                </a:solidFill>
                <a:latin typeface="Arimo Bold Italics"/>
                <a:ea typeface="Arimo Bold Italics"/>
                <a:cs typeface="Arimo Bold Italics"/>
                <a:sym typeface="Arimo Bold Italics"/>
              </a:rPr>
              <a:t>Psychographics :</a:t>
            </a:r>
          </a:p>
        </p:txBody>
      </p:sp>
      <p:sp>
        <p:nvSpPr>
          <p:cNvPr name="TextBox 10" id="10"/>
          <p:cNvSpPr txBox="true"/>
          <p:nvPr/>
        </p:nvSpPr>
        <p:spPr>
          <a:xfrm rot="0">
            <a:off x="508611" y="7544580"/>
            <a:ext cx="7055350" cy="2973873"/>
          </a:xfrm>
          <a:prstGeom prst="rect">
            <a:avLst/>
          </a:prstGeom>
        </p:spPr>
        <p:txBody>
          <a:bodyPr anchor="t" rtlCol="false" tIns="0" lIns="0" bIns="0" rIns="0">
            <a:spAutoFit/>
          </a:bodyPr>
          <a:lstStyle/>
          <a:p>
            <a:pPr algn="l" marL="352322" indent="-117441" lvl="2">
              <a:lnSpc>
                <a:spcPts val="1956"/>
              </a:lnSpc>
              <a:buFont typeface="Arial"/>
              <a:buChar char="⚬"/>
            </a:pPr>
            <a:r>
              <a:rPr lang="en-US" sz="1541" spc="229">
                <a:solidFill>
                  <a:srgbClr val="8F4C06"/>
                </a:solidFill>
                <a:latin typeface="Cerebri"/>
                <a:ea typeface="Cerebri"/>
                <a:cs typeface="Cerebri"/>
                <a:sym typeface="Cerebri"/>
              </a:rPr>
              <a:t>VALUES : INDIVIDUALITY AND SELF-EXPRESSION , TIMELESSNESS AND VERSATILITY , PROFESSIONALISM AND CONFIDENCE</a:t>
            </a:r>
          </a:p>
          <a:p>
            <a:pPr algn="l" marL="352322" indent="-117441" lvl="2">
              <a:lnSpc>
                <a:spcPts val="1956"/>
              </a:lnSpc>
            </a:pPr>
          </a:p>
          <a:p>
            <a:pPr algn="l" marL="352322" indent="-117441" lvl="2">
              <a:lnSpc>
                <a:spcPts val="1956"/>
              </a:lnSpc>
              <a:buFont typeface="Arial"/>
              <a:buChar char="⚬"/>
            </a:pPr>
            <a:r>
              <a:rPr lang="en-US" sz="1541" spc="229">
                <a:solidFill>
                  <a:srgbClr val="8F4C06"/>
                </a:solidFill>
                <a:latin typeface="Cerebri"/>
                <a:ea typeface="Cerebri"/>
                <a:cs typeface="Cerebri"/>
                <a:sym typeface="Cerebri"/>
              </a:rPr>
              <a:t>INTERESTS : FASHION , STYLE, ARTS , TRAVEL &amp; CULTURE AND PERSONAL DEVELOPMENT . </a:t>
            </a:r>
          </a:p>
          <a:p>
            <a:pPr algn="l" marL="352322" indent="-117441" lvl="2">
              <a:lnSpc>
                <a:spcPts val="1956"/>
              </a:lnSpc>
            </a:pPr>
          </a:p>
          <a:p>
            <a:pPr algn="l" marL="352322" indent="-117441" lvl="2">
              <a:lnSpc>
                <a:spcPts val="1956"/>
              </a:lnSpc>
              <a:buFont typeface="Arial"/>
              <a:buChar char="⚬"/>
            </a:pPr>
            <a:r>
              <a:rPr lang="en-US" sz="1541" spc="229">
                <a:solidFill>
                  <a:srgbClr val="8F4C06"/>
                </a:solidFill>
                <a:latin typeface="Cerebri"/>
                <a:ea typeface="Cerebri"/>
                <a:cs typeface="Cerebri"/>
                <a:sym typeface="Cerebri"/>
              </a:rPr>
              <a:t>Preferences: handmade, artisanal products for their uniqueness , Believes in supporting small businesses and artisans .</a:t>
            </a:r>
          </a:p>
          <a:p>
            <a:pPr algn="l" marL="352322" indent="-117441" lvl="2">
              <a:lnSpc>
                <a:spcPts val="1956"/>
              </a:lnSpc>
            </a:pPr>
            <a:r>
              <a:rPr lang="en-US" sz="1541" spc="229">
                <a:solidFill>
                  <a:srgbClr val="8F4C06"/>
                </a:solidFill>
                <a:latin typeface="Cerebri"/>
                <a:ea typeface="Cerebri"/>
                <a:cs typeface="Cerebri"/>
                <a:sym typeface="Cerebri"/>
              </a:rPr>
              <a:t>     </a:t>
            </a:r>
          </a:p>
          <a:p>
            <a:pPr algn="l" marL="352322" indent="-117441" lvl="2">
              <a:lnSpc>
                <a:spcPts val="1956"/>
              </a:lnSpc>
            </a:pPr>
          </a:p>
        </p:txBody>
      </p:sp>
      <p:sp>
        <p:nvSpPr>
          <p:cNvPr name="TextBox 11" id="11"/>
          <p:cNvSpPr txBox="true"/>
          <p:nvPr/>
        </p:nvSpPr>
        <p:spPr>
          <a:xfrm rot="0">
            <a:off x="9426832" y="4302821"/>
            <a:ext cx="2928603" cy="599415"/>
          </a:xfrm>
          <a:prstGeom prst="rect">
            <a:avLst/>
          </a:prstGeom>
        </p:spPr>
        <p:txBody>
          <a:bodyPr anchor="t" rtlCol="false" tIns="0" lIns="0" bIns="0" rIns="0">
            <a:spAutoFit/>
          </a:bodyPr>
          <a:lstStyle/>
          <a:p>
            <a:pPr algn="l">
              <a:lnSpc>
                <a:spcPts val="4759"/>
              </a:lnSpc>
            </a:pPr>
            <a:r>
              <a:rPr lang="en-US" b="true" sz="3399" i="true">
                <a:solidFill>
                  <a:srgbClr val="000000"/>
                </a:solidFill>
                <a:latin typeface="Arimo Bold Italics"/>
                <a:ea typeface="Arimo Bold Italics"/>
                <a:cs typeface="Arimo Bold Italics"/>
                <a:sym typeface="Arimo Bold Italics"/>
              </a:rPr>
              <a:t>Gain Points :</a:t>
            </a:r>
          </a:p>
        </p:txBody>
      </p:sp>
      <p:sp>
        <p:nvSpPr>
          <p:cNvPr name="TextBox 12" id="12"/>
          <p:cNvSpPr txBox="true"/>
          <p:nvPr/>
        </p:nvSpPr>
        <p:spPr>
          <a:xfrm rot="0">
            <a:off x="9426832" y="5054636"/>
            <a:ext cx="3552453" cy="1097352"/>
          </a:xfrm>
          <a:prstGeom prst="rect">
            <a:avLst/>
          </a:prstGeom>
        </p:spPr>
        <p:txBody>
          <a:bodyPr anchor="t" rtlCol="false" tIns="0" lIns="0" bIns="0" rIns="0">
            <a:spAutoFit/>
          </a:bodyPr>
          <a:lstStyle/>
          <a:p>
            <a:pPr algn="l" marL="391383" indent="-130461" lvl="2">
              <a:lnSpc>
                <a:spcPts val="2241"/>
              </a:lnSpc>
              <a:buFont typeface="Arial"/>
              <a:buChar char="⚬"/>
            </a:pPr>
            <a:r>
              <a:rPr lang="en-US" sz="1712" spc="253">
                <a:solidFill>
                  <a:srgbClr val="8F4C06"/>
                </a:solidFill>
                <a:latin typeface="Cerebri"/>
                <a:ea typeface="Cerebri"/>
                <a:cs typeface="Cerebri"/>
                <a:sym typeface="Cerebri"/>
              </a:rPr>
              <a:t>Personalized Products</a:t>
            </a:r>
          </a:p>
          <a:p>
            <a:pPr algn="l" marL="391383" indent="-130461" lvl="2">
              <a:lnSpc>
                <a:spcPts val="2241"/>
              </a:lnSpc>
              <a:buFont typeface="Arial"/>
              <a:buChar char="⚬"/>
            </a:pPr>
            <a:r>
              <a:rPr lang="en-US" sz="1712" spc="253">
                <a:solidFill>
                  <a:srgbClr val="8F4C06"/>
                </a:solidFill>
                <a:latin typeface="Cerebri"/>
                <a:ea typeface="Cerebri"/>
                <a:cs typeface="Cerebri"/>
                <a:sym typeface="Cerebri"/>
              </a:rPr>
              <a:t>Supporting Local Artisan</a:t>
            </a:r>
          </a:p>
          <a:p>
            <a:pPr algn="l" marL="391383" indent="-130461" lvl="2">
              <a:lnSpc>
                <a:spcPts val="2241"/>
              </a:lnSpc>
              <a:buFont typeface="Arial"/>
              <a:buChar char="⚬"/>
            </a:pPr>
            <a:r>
              <a:rPr lang="en-US" sz="1712" spc="253">
                <a:solidFill>
                  <a:srgbClr val="8F4C06"/>
                </a:solidFill>
                <a:latin typeface="Cerebri"/>
                <a:ea typeface="Cerebri"/>
                <a:cs typeface="Cerebri"/>
                <a:sym typeface="Cerebri"/>
              </a:rPr>
              <a:t>Social Validation</a:t>
            </a:r>
          </a:p>
          <a:p>
            <a:pPr algn="l" marL="391383" indent="-130461" lvl="2">
              <a:lnSpc>
                <a:spcPts val="2241"/>
              </a:lnSpc>
              <a:buFont typeface="Arial"/>
              <a:buChar char="⚬"/>
            </a:pPr>
            <a:r>
              <a:rPr lang="en-US" sz="1712" spc="253">
                <a:solidFill>
                  <a:srgbClr val="8F4C06"/>
                </a:solidFill>
                <a:latin typeface="Cerebri"/>
                <a:ea typeface="Cerebri"/>
                <a:cs typeface="Cerebri"/>
                <a:sym typeface="Cerebri"/>
              </a:rPr>
              <a:t>Versatile Accessories</a:t>
            </a:r>
          </a:p>
        </p:txBody>
      </p:sp>
      <p:sp>
        <p:nvSpPr>
          <p:cNvPr name="TextBox 13" id="13"/>
          <p:cNvSpPr txBox="true"/>
          <p:nvPr/>
        </p:nvSpPr>
        <p:spPr>
          <a:xfrm rot="0">
            <a:off x="9426832" y="394193"/>
            <a:ext cx="6406281" cy="599415"/>
          </a:xfrm>
          <a:prstGeom prst="rect">
            <a:avLst/>
          </a:prstGeom>
        </p:spPr>
        <p:txBody>
          <a:bodyPr anchor="t" rtlCol="false" tIns="0" lIns="0" bIns="0" rIns="0">
            <a:spAutoFit/>
          </a:bodyPr>
          <a:lstStyle/>
          <a:p>
            <a:pPr algn="l">
              <a:lnSpc>
                <a:spcPts val="4759"/>
              </a:lnSpc>
            </a:pPr>
            <a:r>
              <a:rPr lang="en-US" b="true" sz="3399" i="true">
                <a:solidFill>
                  <a:srgbClr val="000000"/>
                </a:solidFill>
                <a:latin typeface="Arimo Bold Italics"/>
                <a:ea typeface="Arimo Bold Italics"/>
                <a:cs typeface="Arimo Bold Italics"/>
                <a:sym typeface="Arimo Bold Italics"/>
              </a:rPr>
              <a:t>Goals and Aspiration : </a:t>
            </a:r>
          </a:p>
        </p:txBody>
      </p:sp>
      <p:sp>
        <p:nvSpPr>
          <p:cNvPr name="TextBox 14" id="14"/>
          <p:cNvSpPr txBox="true"/>
          <p:nvPr/>
        </p:nvSpPr>
        <p:spPr>
          <a:xfrm rot="0">
            <a:off x="9390889" y="1228041"/>
            <a:ext cx="7779574" cy="2805779"/>
          </a:xfrm>
          <a:prstGeom prst="rect">
            <a:avLst/>
          </a:prstGeom>
        </p:spPr>
        <p:txBody>
          <a:bodyPr anchor="t" rtlCol="false" tIns="0" lIns="0" bIns="0" rIns="0">
            <a:spAutoFit/>
          </a:bodyPr>
          <a:lstStyle/>
          <a:p>
            <a:pPr algn="l" marL="388621" indent="-129540" lvl="2">
              <a:lnSpc>
                <a:spcPts val="2091"/>
              </a:lnSpc>
              <a:buFont typeface="Arial"/>
              <a:buChar char="⚬"/>
            </a:pPr>
            <a:r>
              <a:rPr lang="en-US" sz="1700" spc="251">
                <a:solidFill>
                  <a:srgbClr val="8F4C06"/>
                </a:solidFill>
                <a:latin typeface="Cerebri"/>
                <a:ea typeface="Cerebri"/>
                <a:cs typeface="Cerebri"/>
                <a:sym typeface="Cerebri"/>
              </a:rPr>
              <a:t>Aspire for professional success while maintaining personal well-being and style</a:t>
            </a:r>
          </a:p>
          <a:p>
            <a:pPr algn="l" marL="388621" indent="-129540" lvl="2">
              <a:lnSpc>
                <a:spcPts val="2091"/>
              </a:lnSpc>
            </a:pPr>
          </a:p>
          <a:p>
            <a:pPr algn="l" marL="388621" indent="-129540" lvl="2">
              <a:lnSpc>
                <a:spcPts val="2091"/>
              </a:lnSpc>
              <a:buFont typeface="Arial"/>
              <a:buChar char="⚬"/>
            </a:pPr>
            <a:r>
              <a:rPr lang="en-US" sz="1700" spc="251">
                <a:solidFill>
                  <a:srgbClr val="8F4C06"/>
                </a:solidFill>
                <a:latin typeface="Cerebri"/>
                <a:ea typeface="Cerebri"/>
                <a:cs typeface="Cerebri"/>
                <a:sym typeface="Cerebri"/>
              </a:rPr>
              <a:t>Prefers to stand out with unique, high-end accessories that reflect her personal values</a:t>
            </a:r>
          </a:p>
          <a:p>
            <a:pPr algn="l" marL="388621" indent="-129540" lvl="2">
              <a:lnSpc>
                <a:spcPts val="2091"/>
              </a:lnSpc>
            </a:pPr>
          </a:p>
          <a:p>
            <a:pPr algn="l" marL="388621" indent="-129540" lvl="2">
              <a:lnSpc>
                <a:spcPts val="2091"/>
              </a:lnSpc>
              <a:buFont typeface="Arial"/>
              <a:buChar char="⚬"/>
            </a:pPr>
            <a:r>
              <a:rPr lang="en-US" sz="1700" spc="251">
                <a:solidFill>
                  <a:srgbClr val="8F4C06"/>
                </a:solidFill>
                <a:latin typeface="Cerebri"/>
                <a:ea typeface="Cerebri"/>
                <a:cs typeface="Cerebri"/>
                <a:sym typeface="Cerebri"/>
              </a:rPr>
              <a:t>Stay on-trend while supporting small businesses and artisans</a:t>
            </a:r>
          </a:p>
          <a:p>
            <a:pPr algn="l" marL="388621" indent="-129540" lvl="2">
              <a:lnSpc>
                <a:spcPts val="2091"/>
              </a:lnSpc>
            </a:pPr>
          </a:p>
          <a:p>
            <a:pPr algn="l" marL="388621" indent="-129540" lvl="2">
              <a:lnSpc>
                <a:spcPts val="2091"/>
              </a:lnSpc>
              <a:buFont typeface="Arial"/>
              <a:buChar char="⚬"/>
            </a:pPr>
            <a:r>
              <a:rPr lang="en-US" sz="1700" spc="251">
                <a:solidFill>
                  <a:srgbClr val="8F4C06"/>
                </a:solidFill>
                <a:latin typeface="Cerebri"/>
                <a:ea typeface="Cerebri"/>
                <a:cs typeface="Cerebri"/>
                <a:sym typeface="Cerebri"/>
              </a:rPr>
              <a:t>Wants to be seen as fashionable and confident with  accessories reflecting exclusivity and stylish .</a:t>
            </a:r>
          </a:p>
        </p:txBody>
      </p:sp>
      <p:sp>
        <p:nvSpPr>
          <p:cNvPr name="TextBox 15" id="15"/>
          <p:cNvSpPr txBox="true"/>
          <p:nvPr/>
        </p:nvSpPr>
        <p:spPr>
          <a:xfrm rot="0">
            <a:off x="9426832" y="6587952"/>
            <a:ext cx="7321520" cy="599415"/>
          </a:xfrm>
          <a:prstGeom prst="rect">
            <a:avLst/>
          </a:prstGeom>
        </p:spPr>
        <p:txBody>
          <a:bodyPr anchor="t" rtlCol="false" tIns="0" lIns="0" bIns="0" rIns="0">
            <a:spAutoFit/>
          </a:bodyPr>
          <a:lstStyle/>
          <a:p>
            <a:pPr algn="l">
              <a:lnSpc>
                <a:spcPts val="4759"/>
              </a:lnSpc>
            </a:pPr>
            <a:r>
              <a:rPr lang="en-US" b="true" sz="3399" i="true">
                <a:solidFill>
                  <a:srgbClr val="000000"/>
                </a:solidFill>
                <a:latin typeface="Arimo Bold Italics"/>
                <a:ea typeface="Arimo Bold Italics"/>
                <a:cs typeface="Arimo Bold Italics"/>
                <a:sym typeface="Arimo Bold Italics"/>
              </a:rPr>
              <a:t>Shopping Habits and Preferences :</a:t>
            </a:r>
          </a:p>
        </p:txBody>
      </p:sp>
      <p:sp>
        <p:nvSpPr>
          <p:cNvPr name="TextBox 16" id="16"/>
          <p:cNvSpPr txBox="true"/>
          <p:nvPr/>
        </p:nvSpPr>
        <p:spPr>
          <a:xfrm rot="0">
            <a:off x="9273323" y="7461925"/>
            <a:ext cx="8487841" cy="2528189"/>
          </a:xfrm>
          <a:prstGeom prst="rect">
            <a:avLst/>
          </a:prstGeom>
        </p:spPr>
        <p:txBody>
          <a:bodyPr anchor="t" rtlCol="false" tIns="0" lIns="0" bIns="0" rIns="0">
            <a:spAutoFit/>
          </a:bodyPr>
          <a:lstStyle/>
          <a:p>
            <a:pPr algn="l" marL="388621" indent="-129540" lvl="2">
              <a:lnSpc>
                <a:spcPts val="2533"/>
              </a:lnSpc>
              <a:buFont typeface="Arial"/>
              <a:buChar char="⚬"/>
            </a:pPr>
            <a:r>
              <a:rPr lang="en-US" sz="1700" spc="251">
                <a:solidFill>
                  <a:srgbClr val="8F4C06"/>
                </a:solidFill>
                <a:latin typeface="Cerebri"/>
                <a:ea typeface="Cerebri"/>
                <a:cs typeface="Cerebri"/>
                <a:sym typeface="Cerebri"/>
              </a:rPr>
              <a:t>Shops both online (Instagram, WhatsApp and local e-commerce platforms) and in physical stores .</a:t>
            </a:r>
          </a:p>
          <a:p>
            <a:pPr algn="l" marL="388621" indent="-129540" lvl="2">
              <a:lnSpc>
                <a:spcPts val="2533"/>
              </a:lnSpc>
            </a:pPr>
          </a:p>
          <a:p>
            <a:pPr algn="l" marL="388621" indent="-129540" lvl="2">
              <a:lnSpc>
                <a:spcPts val="2533"/>
              </a:lnSpc>
              <a:buFont typeface="Arial"/>
              <a:buChar char="⚬"/>
            </a:pPr>
            <a:r>
              <a:rPr lang="en-US" sz="1700" spc="251">
                <a:solidFill>
                  <a:srgbClr val="8F4C06"/>
                </a:solidFill>
                <a:latin typeface="Cerebri"/>
                <a:ea typeface="Cerebri"/>
                <a:cs typeface="Cerebri"/>
                <a:sym typeface="Cerebri"/>
              </a:rPr>
              <a:t>Prefers limited-edition or exclusive pieces that offer prestige</a:t>
            </a:r>
          </a:p>
          <a:p>
            <a:pPr algn="l" marL="388621" indent="-129540" lvl="2">
              <a:lnSpc>
                <a:spcPts val="2533"/>
              </a:lnSpc>
            </a:pPr>
          </a:p>
          <a:p>
            <a:pPr algn="l" marL="388621" indent="-129540" lvl="2">
              <a:lnSpc>
                <a:spcPts val="2533"/>
              </a:lnSpc>
              <a:buFont typeface="Arial"/>
              <a:buChar char="⚬"/>
            </a:pPr>
            <a:r>
              <a:rPr lang="en-US" sz="1700" spc="251">
                <a:solidFill>
                  <a:srgbClr val="8F4C06"/>
                </a:solidFill>
                <a:latin typeface="Cerebri"/>
                <a:ea typeface="Cerebri"/>
                <a:cs typeface="Cerebri"/>
                <a:sym typeface="Cerebri"/>
              </a:rPr>
              <a:t>Values quality over quantity and is willing to pay for durable, well-crafted accessories </a:t>
            </a:r>
          </a:p>
          <a:p>
            <a:pPr algn="l" marL="388621" indent="-129540" lvl="2">
              <a:lnSpc>
                <a:spcPts val="2533"/>
              </a:lnSpc>
            </a:pPr>
          </a:p>
        </p:txBody>
      </p:sp>
      <p:sp>
        <p:nvSpPr>
          <p:cNvPr name="TextBox 17" id="17"/>
          <p:cNvSpPr txBox="true"/>
          <p:nvPr/>
        </p:nvSpPr>
        <p:spPr>
          <a:xfrm rot="0">
            <a:off x="530093" y="4302821"/>
            <a:ext cx="4643133" cy="599415"/>
          </a:xfrm>
          <a:prstGeom prst="rect">
            <a:avLst/>
          </a:prstGeom>
        </p:spPr>
        <p:txBody>
          <a:bodyPr anchor="t" rtlCol="false" tIns="0" lIns="0" bIns="0" rIns="0">
            <a:spAutoFit/>
          </a:bodyPr>
          <a:lstStyle/>
          <a:p>
            <a:pPr algn="l">
              <a:lnSpc>
                <a:spcPts val="4759"/>
              </a:lnSpc>
            </a:pPr>
            <a:r>
              <a:rPr lang="en-US" b="true" sz="3399" i="true">
                <a:solidFill>
                  <a:srgbClr val="000000"/>
                </a:solidFill>
                <a:latin typeface="Arimo Bold Italics"/>
                <a:ea typeface="Arimo Bold Italics"/>
                <a:cs typeface="Arimo Bold Italics"/>
                <a:sym typeface="Arimo Bold Italics"/>
              </a:rPr>
              <a:t>Geographic Location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sp>
        <p:nvSpPr>
          <p:cNvPr name="TextBox 4" id="4"/>
          <p:cNvSpPr txBox="true"/>
          <p:nvPr/>
        </p:nvSpPr>
        <p:spPr>
          <a:xfrm rot="0">
            <a:off x="5090428" y="1350023"/>
            <a:ext cx="8968532" cy="1315695"/>
          </a:xfrm>
          <a:prstGeom prst="rect">
            <a:avLst/>
          </a:prstGeom>
        </p:spPr>
        <p:txBody>
          <a:bodyPr anchor="t" rtlCol="false" tIns="0" lIns="0" bIns="0" rIns="0">
            <a:spAutoFit/>
          </a:bodyPr>
          <a:lstStyle/>
          <a:p>
            <a:pPr algn="ctr">
              <a:lnSpc>
                <a:spcPts val="5179"/>
              </a:lnSpc>
            </a:pPr>
            <a:r>
              <a:rPr lang="en-US" sz="3699" b="true">
                <a:solidFill>
                  <a:srgbClr val="8F4C06"/>
                </a:solidFill>
                <a:latin typeface="Arimo Bold"/>
                <a:ea typeface="Arimo Bold"/>
                <a:cs typeface="Arimo Bold"/>
                <a:sym typeface="Arimo Bold"/>
              </a:rPr>
              <a:t>Value Proposition for Buyer Persona 2 :</a:t>
            </a:r>
          </a:p>
          <a:p>
            <a:pPr algn="ctr">
              <a:lnSpc>
                <a:spcPts val="5179"/>
              </a:lnSpc>
            </a:pPr>
          </a:p>
        </p:txBody>
      </p:sp>
      <p:sp>
        <p:nvSpPr>
          <p:cNvPr name="TextBox 5" id="5"/>
          <p:cNvSpPr txBox="true"/>
          <p:nvPr/>
        </p:nvSpPr>
        <p:spPr>
          <a:xfrm rot="0">
            <a:off x="1760845" y="2589544"/>
            <a:ext cx="14879540" cy="6666205"/>
          </a:xfrm>
          <a:prstGeom prst="rect">
            <a:avLst/>
          </a:prstGeom>
        </p:spPr>
        <p:txBody>
          <a:bodyPr anchor="t" rtlCol="false" tIns="0" lIns="0" bIns="0" rIns="0">
            <a:spAutoFit/>
          </a:bodyPr>
          <a:lstStyle/>
          <a:p>
            <a:pPr algn="just">
              <a:lnSpc>
                <a:spcPts val="5319"/>
              </a:lnSpc>
            </a:pPr>
            <a:r>
              <a:rPr lang="en-US" sz="3799" i="true" spc="98">
                <a:solidFill>
                  <a:srgbClr val="72523B"/>
                </a:solidFill>
                <a:latin typeface="Arimo Italics"/>
                <a:ea typeface="Arimo Italics"/>
                <a:cs typeface="Arimo Italics"/>
                <a:sym typeface="Arimo Italics"/>
              </a:rPr>
              <a:t>Marmar offers high quality, personalized fashion accessories that reflect individuality and style than other mass produced fashion brands offering generic, High-quality accessories. It is for young professional women seeking unique, high-end accessories that align with your personal values and image. The personalized designs and attention to detail in the products ensures that the bag is a unique and valuable piece. Also it enhances your confidence and social validation through owning and sharing unique fashion items.</a:t>
            </a:r>
          </a:p>
          <a:p>
            <a:pPr algn="just">
              <a:lnSpc>
                <a:spcPts val="531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tru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2"/>
              <a:stretch>
                <a:fillRect l="0" t="-9514" r="0" b="-9514"/>
              </a:stretch>
            </a:blipFill>
          </p:spPr>
        </p:sp>
      </p:grpSp>
      <p:sp>
        <p:nvSpPr>
          <p:cNvPr name="Freeform 4" id="4"/>
          <p:cNvSpPr/>
          <p:nvPr/>
        </p:nvSpPr>
        <p:spPr>
          <a:xfrm flipH="false" flipV="false" rot="0">
            <a:off x="600219" y="1245044"/>
            <a:ext cx="2802393" cy="8764418"/>
          </a:xfrm>
          <a:custGeom>
            <a:avLst/>
            <a:gdLst/>
            <a:ahLst/>
            <a:cxnLst/>
            <a:rect r="r" b="b" t="t" l="l"/>
            <a:pathLst>
              <a:path h="8764418" w="2802393">
                <a:moveTo>
                  <a:pt x="0" y="0"/>
                </a:moveTo>
                <a:lnTo>
                  <a:pt x="2802393" y="0"/>
                </a:lnTo>
                <a:lnTo>
                  <a:pt x="2802393" y="8764418"/>
                </a:lnTo>
                <a:lnTo>
                  <a:pt x="0" y="87644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047897" y="569721"/>
            <a:ext cx="10192206" cy="675323"/>
          </a:xfrm>
          <a:prstGeom prst="rect">
            <a:avLst/>
          </a:prstGeom>
        </p:spPr>
        <p:txBody>
          <a:bodyPr anchor="t" rtlCol="false" tIns="0" lIns="0" bIns="0" rIns="0">
            <a:spAutoFit/>
          </a:bodyPr>
          <a:lstStyle/>
          <a:p>
            <a:pPr algn="ctr">
              <a:lnSpc>
                <a:spcPts val="5400"/>
              </a:lnSpc>
            </a:pPr>
            <a:r>
              <a:rPr lang="en-US" b="true" sz="5400" spc="799">
                <a:solidFill>
                  <a:srgbClr val="8F4C06"/>
                </a:solidFill>
                <a:latin typeface="Arimo Bold"/>
                <a:ea typeface="Arimo Bold"/>
                <a:cs typeface="Arimo Bold"/>
                <a:sym typeface="Arimo Bold"/>
              </a:rPr>
              <a:t>CUSTOMER JOURNEY</a:t>
            </a:r>
          </a:p>
        </p:txBody>
      </p:sp>
      <p:sp>
        <p:nvSpPr>
          <p:cNvPr name="Freeform 6" id="6"/>
          <p:cNvSpPr/>
          <p:nvPr/>
        </p:nvSpPr>
        <p:spPr>
          <a:xfrm flipH="false" flipV="false" rot="0">
            <a:off x="297135" y="1245044"/>
            <a:ext cx="17810207" cy="1000573"/>
          </a:xfrm>
          <a:custGeom>
            <a:avLst/>
            <a:gdLst/>
            <a:ahLst/>
            <a:cxnLst/>
            <a:rect r="r" b="b" t="t" l="l"/>
            <a:pathLst>
              <a:path h="1000573" w="17810207">
                <a:moveTo>
                  <a:pt x="0" y="0"/>
                </a:moveTo>
                <a:lnTo>
                  <a:pt x="17810207" y="0"/>
                </a:lnTo>
                <a:lnTo>
                  <a:pt x="17810207" y="1000573"/>
                </a:lnTo>
                <a:lnTo>
                  <a:pt x="0" y="1000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786893" y="1483542"/>
            <a:ext cx="2379782" cy="533474"/>
          </a:xfrm>
          <a:prstGeom prst="rect">
            <a:avLst/>
          </a:prstGeom>
        </p:spPr>
        <p:txBody>
          <a:bodyPr anchor="t" rtlCol="false" tIns="0" lIns="0" bIns="0" rIns="0">
            <a:spAutoFit/>
          </a:bodyPr>
          <a:lstStyle/>
          <a:p>
            <a:pPr algn="ctr">
              <a:lnSpc>
                <a:spcPts val="3960"/>
              </a:lnSpc>
            </a:pPr>
            <a:r>
              <a:rPr lang="en-US" b="true" sz="3300" spc="452">
                <a:solidFill>
                  <a:srgbClr val="8F4C06"/>
                </a:solidFill>
                <a:latin typeface="Arimo Bold"/>
                <a:ea typeface="Arimo Bold"/>
                <a:cs typeface="Arimo Bold"/>
                <a:sym typeface="Arimo Bold"/>
              </a:rPr>
              <a:t>Stages</a:t>
            </a:r>
          </a:p>
        </p:txBody>
      </p:sp>
      <p:sp>
        <p:nvSpPr>
          <p:cNvPr name="TextBox 8" id="8"/>
          <p:cNvSpPr txBox="true"/>
          <p:nvPr/>
        </p:nvSpPr>
        <p:spPr>
          <a:xfrm rot="0">
            <a:off x="3778191" y="1483542"/>
            <a:ext cx="4193290" cy="533474"/>
          </a:xfrm>
          <a:prstGeom prst="rect">
            <a:avLst/>
          </a:prstGeom>
        </p:spPr>
        <p:txBody>
          <a:bodyPr anchor="t" rtlCol="false" tIns="0" lIns="0" bIns="0" rIns="0">
            <a:spAutoFit/>
          </a:bodyPr>
          <a:lstStyle/>
          <a:p>
            <a:pPr algn="ctr">
              <a:lnSpc>
                <a:spcPts val="3960"/>
              </a:lnSpc>
            </a:pPr>
            <a:r>
              <a:rPr lang="en-US" b="true" sz="3300" spc="452">
                <a:solidFill>
                  <a:srgbClr val="8F4C06"/>
                </a:solidFill>
                <a:latin typeface="Arimo Bold"/>
                <a:ea typeface="Arimo Bold"/>
                <a:cs typeface="Arimo Bold"/>
                <a:sym typeface="Arimo Bold"/>
              </a:rPr>
              <a:t>Touchpoints</a:t>
            </a:r>
          </a:p>
        </p:txBody>
      </p:sp>
      <p:sp>
        <p:nvSpPr>
          <p:cNvPr name="TextBox 9" id="9"/>
          <p:cNvSpPr txBox="true"/>
          <p:nvPr/>
        </p:nvSpPr>
        <p:spPr>
          <a:xfrm rot="0">
            <a:off x="13648507" y="1483542"/>
            <a:ext cx="4025705" cy="533474"/>
          </a:xfrm>
          <a:prstGeom prst="rect">
            <a:avLst/>
          </a:prstGeom>
        </p:spPr>
        <p:txBody>
          <a:bodyPr anchor="t" rtlCol="false" tIns="0" lIns="0" bIns="0" rIns="0">
            <a:spAutoFit/>
          </a:bodyPr>
          <a:lstStyle/>
          <a:p>
            <a:pPr algn="ctr">
              <a:lnSpc>
                <a:spcPts val="3960"/>
              </a:lnSpc>
            </a:pPr>
            <a:r>
              <a:rPr lang="en-US" b="true" sz="3300" spc="452">
                <a:solidFill>
                  <a:srgbClr val="8F4C06"/>
                </a:solidFill>
                <a:latin typeface="Arimo Bold"/>
                <a:ea typeface="Arimo Bold"/>
                <a:cs typeface="Arimo Bold"/>
                <a:sym typeface="Arimo Bold"/>
              </a:rPr>
              <a:t>Customer Goals</a:t>
            </a:r>
          </a:p>
        </p:txBody>
      </p:sp>
      <p:sp>
        <p:nvSpPr>
          <p:cNvPr name="TextBox 10" id="10"/>
          <p:cNvSpPr txBox="true"/>
          <p:nvPr/>
        </p:nvSpPr>
        <p:spPr>
          <a:xfrm rot="0">
            <a:off x="9372296" y="1483542"/>
            <a:ext cx="2875395" cy="533474"/>
          </a:xfrm>
          <a:prstGeom prst="rect">
            <a:avLst/>
          </a:prstGeom>
        </p:spPr>
        <p:txBody>
          <a:bodyPr anchor="t" rtlCol="false" tIns="0" lIns="0" bIns="0" rIns="0">
            <a:spAutoFit/>
          </a:bodyPr>
          <a:lstStyle/>
          <a:p>
            <a:pPr algn="ctr">
              <a:lnSpc>
                <a:spcPts val="3960"/>
              </a:lnSpc>
            </a:pPr>
            <a:r>
              <a:rPr lang="en-US" b="true" sz="3300" spc="452">
                <a:solidFill>
                  <a:srgbClr val="8F4C06"/>
                </a:solidFill>
                <a:latin typeface="Arimo Bold"/>
                <a:ea typeface="Arimo Bold"/>
                <a:cs typeface="Arimo Bold"/>
                <a:sym typeface="Arimo Bold"/>
              </a:rPr>
              <a:t>Strategy</a:t>
            </a:r>
          </a:p>
        </p:txBody>
      </p:sp>
      <p:sp>
        <p:nvSpPr>
          <p:cNvPr name="TextBox 11" id="11"/>
          <p:cNvSpPr txBox="true"/>
          <p:nvPr/>
        </p:nvSpPr>
        <p:spPr>
          <a:xfrm rot="0">
            <a:off x="982388" y="2675247"/>
            <a:ext cx="2038056" cy="513207"/>
          </a:xfrm>
          <a:prstGeom prst="rect">
            <a:avLst/>
          </a:prstGeom>
        </p:spPr>
        <p:txBody>
          <a:bodyPr anchor="t" rtlCol="false" tIns="0" lIns="0" bIns="0" rIns="0">
            <a:spAutoFit/>
          </a:bodyPr>
          <a:lstStyle/>
          <a:p>
            <a:pPr algn="ctr">
              <a:lnSpc>
                <a:spcPts val="3894"/>
              </a:lnSpc>
            </a:pPr>
            <a:r>
              <a:rPr lang="en-US" b="true" sz="3300" spc="247">
                <a:solidFill>
                  <a:srgbClr val="FFFFFF"/>
                </a:solidFill>
                <a:latin typeface="Arimo Bold"/>
                <a:ea typeface="Arimo Bold"/>
                <a:cs typeface="Arimo Bold"/>
                <a:sym typeface="Arimo Bold"/>
              </a:rPr>
              <a:t>Search</a:t>
            </a:r>
          </a:p>
        </p:txBody>
      </p:sp>
      <p:sp>
        <p:nvSpPr>
          <p:cNvPr name="TextBox 12" id="12"/>
          <p:cNvSpPr txBox="true"/>
          <p:nvPr/>
        </p:nvSpPr>
        <p:spPr>
          <a:xfrm rot="0">
            <a:off x="14111264" y="2768190"/>
            <a:ext cx="3100190" cy="595630"/>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Discover unique, handmade fashion items</a:t>
            </a:r>
          </a:p>
        </p:txBody>
      </p:sp>
      <p:sp>
        <p:nvSpPr>
          <p:cNvPr name="TextBox 13" id="13"/>
          <p:cNvSpPr txBox="true"/>
          <p:nvPr/>
        </p:nvSpPr>
        <p:spPr>
          <a:xfrm rot="0">
            <a:off x="4005088" y="2694297"/>
            <a:ext cx="3873517" cy="890905"/>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Instagram ads, influencers' posts, organic social media content, word of mouth</a:t>
            </a:r>
          </a:p>
        </p:txBody>
      </p:sp>
      <p:sp>
        <p:nvSpPr>
          <p:cNvPr name="TextBox 14" id="14"/>
          <p:cNvSpPr txBox="true"/>
          <p:nvPr/>
        </p:nvSpPr>
        <p:spPr>
          <a:xfrm rot="0">
            <a:off x="8654649" y="2502791"/>
            <a:ext cx="4311971" cy="1186180"/>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Use targeted Instagram ads showcasing unique products and leverage influencer partnerships to increase visibility</a:t>
            </a:r>
          </a:p>
        </p:txBody>
      </p:sp>
      <p:sp>
        <p:nvSpPr>
          <p:cNvPr name="TextBox 15" id="15"/>
          <p:cNvSpPr txBox="true"/>
          <p:nvPr/>
        </p:nvSpPr>
        <p:spPr>
          <a:xfrm rot="0">
            <a:off x="600219" y="4207457"/>
            <a:ext cx="2802393" cy="513207"/>
          </a:xfrm>
          <a:prstGeom prst="rect">
            <a:avLst/>
          </a:prstGeom>
        </p:spPr>
        <p:txBody>
          <a:bodyPr anchor="t" rtlCol="false" tIns="0" lIns="0" bIns="0" rIns="0">
            <a:spAutoFit/>
          </a:bodyPr>
          <a:lstStyle/>
          <a:p>
            <a:pPr algn="ctr">
              <a:lnSpc>
                <a:spcPts val="3894"/>
              </a:lnSpc>
            </a:pPr>
            <a:r>
              <a:rPr lang="en-US" b="true" sz="3300" spc="247">
                <a:solidFill>
                  <a:srgbClr val="FFFFFF"/>
                </a:solidFill>
                <a:latin typeface="Arimo Bold"/>
                <a:ea typeface="Arimo Bold"/>
                <a:cs typeface="Arimo Bold"/>
                <a:sym typeface="Arimo Bold"/>
              </a:rPr>
              <a:t>Evaluation </a:t>
            </a:r>
          </a:p>
        </p:txBody>
      </p:sp>
      <p:sp>
        <p:nvSpPr>
          <p:cNvPr name="TextBox 16" id="16"/>
          <p:cNvSpPr txBox="true"/>
          <p:nvPr/>
        </p:nvSpPr>
        <p:spPr>
          <a:xfrm rot="0">
            <a:off x="13923778" y="4286588"/>
            <a:ext cx="3507949" cy="595630"/>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Assess product authenticity and craftsmanship</a:t>
            </a:r>
          </a:p>
        </p:txBody>
      </p:sp>
      <p:sp>
        <p:nvSpPr>
          <p:cNvPr name="TextBox 17" id="17"/>
          <p:cNvSpPr txBox="true"/>
          <p:nvPr/>
        </p:nvSpPr>
        <p:spPr>
          <a:xfrm rot="0">
            <a:off x="4005088" y="4218428"/>
            <a:ext cx="4012222" cy="890905"/>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Product pages, social media engagement,UGC, reviews and testmonials</a:t>
            </a:r>
          </a:p>
        </p:txBody>
      </p:sp>
      <p:sp>
        <p:nvSpPr>
          <p:cNvPr name="TextBox 18" id="18"/>
          <p:cNvSpPr txBox="true"/>
          <p:nvPr/>
        </p:nvSpPr>
        <p:spPr>
          <a:xfrm rot="0">
            <a:off x="8590884" y="4070642"/>
            <a:ext cx="4439501" cy="1186180"/>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Create detailed product pages with stories behind the items, high-quality visuals, and customer testimonials to enhance trust</a:t>
            </a:r>
          </a:p>
        </p:txBody>
      </p:sp>
      <p:sp>
        <p:nvSpPr>
          <p:cNvPr name="TextBox 19" id="19"/>
          <p:cNvSpPr txBox="true"/>
          <p:nvPr/>
        </p:nvSpPr>
        <p:spPr>
          <a:xfrm rot="0">
            <a:off x="730265" y="5927130"/>
            <a:ext cx="2542302" cy="513207"/>
          </a:xfrm>
          <a:prstGeom prst="rect">
            <a:avLst/>
          </a:prstGeom>
        </p:spPr>
        <p:txBody>
          <a:bodyPr anchor="t" rtlCol="false" tIns="0" lIns="0" bIns="0" rIns="0">
            <a:spAutoFit/>
          </a:bodyPr>
          <a:lstStyle/>
          <a:p>
            <a:pPr algn="ctr">
              <a:lnSpc>
                <a:spcPts val="3894"/>
              </a:lnSpc>
            </a:pPr>
            <a:r>
              <a:rPr lang="en-US" b="true" sz="3300" spc="247">
                <a:solidFill>
                  <a:srgbClr val="FFFFFF"/>
                </a:solidFill>
                <a:latin typeface="Arimo Bold"/>
                <a:ea typeface="Arimo Bold"/>
                <a:cs typeface="Arimo Bold"/>
                <a:sym typeface="Arimo Bold"/>
              </a:rPr>
              <a:t>Test</a:t>
            </a:r>
          </a:p>
        </p:txBody>
      </p:sp>
      <p:sp>
        <p:nvSpPr>
          <p:cNvPr name="TextBox 20" id="20"/>
          <p:cNvSpPr txBox="true"/>
          <p:nvPr/>
        </p:nvSpPr>
        <p:spPr>
          <a:xfrm rot="0">
            <a:off x="13872124" y="5895443"/>
            <a:ext cx="3802087" cy="595630"/>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Experience the product's uniqueness before purchasing</a:t>
            </a:r>
          </a:p>
        </p:txBody>
      </p:sp>
      <p:sp>
        <p:nvSpPr>
          <p:cNvPr name="TextBox 21" id="21"/>
          <p:cNvSpPr txBox="true"/>
          <p:nvPr/>
        </p:nvSpPr>
        <p:spPr>
          <a:xfrm rot="0">
            <a:off x="4005088" y="5785608"/>
            <a:ext cx="4100414" cy="595630"/>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Videos and posts showcasing product details, customer reviews</a:t>
            </a:r>
          </a:p>
        </p:txBody>
      </p:sp>
      <p:sp>
        <p:nvSpPr>
          <p:cNvPr name="TextBox 22" id="22"/>
          <p:cNvSpPr txBox="true"/>
          <p:nvPr/>
        </p:nvSpPr>
        <p:spPr>
          <a:xfrm rot="0">
            <a:off x="8654649" y="5559015"/>
            <a:ext cx="4811199" cy="1186180"/>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Share engaging video content demonstrating product features and customer reviews, encouraging social sharing</a:t>
            </a:r>
          </a:p>
        </p:txBody>
      </p:sp>
      <p:sp>
        <p:nvSpPr>
          <p:cNvPr name="TextBox 23" id="23"/>
          <p:cNvSpPr txBox="true"/>
          <p:nvPr/>
        </p:nvSpPr>
        <p:spPr>
          <a:xfrm rot="0">
            <a:off x="730265" y="7352215"/>
            <a:ext cx="2542302" cy="513207"/>
          </a:xfrm>
          <a:prstGeom prst="rect">
            <a:avLst/>
          </a:prstGeom>
        </p:spPr>
        <p:txBody>
          <a:bodyPr anchor="t" rtlCol="false" tIns="0" lIns="0" bIns="0" rIns="0">
            <a:spAutoFit/>
          </a:bodyPr>
          <a:lstStyle/>
          <a:p>
            <a:pPr algn="ctr">
              <a:lnSpc>
                <a:spcPts val="3894"/>
              </a:lnSpc>
            </a:pPr>
            <a:r>
              <a:rPr lang="en-US" b="true" sz="3300" spc="247">
                <a:solidFill>
                  <a:srgbClr val="FFFFFF"/>
                </a:solidFill>
                <a:latin typeface="Arimo Bold"/>
                <a:ea typeface="Arimo Bold"/>
                <a:cs typeface="Arimo Bold"/>
                <a:sym typeface="Arimo Bold"/>
              </a:rPr>
              <a:t>Purchase</a:t>
            </a:r>
          </a:p>
        </p:txBody>
      </p:sp>
      <p:sp>
        <p:nvSpPr>
          <p:cNvPr name="TextBox 24" id="24"/>
          <p:cNvSpPr txBox="true"/>
          <p:nvPr/>
        </p:nvSpPr>
        <p:spPr>
          <a:xfrm rot="0">
            <a:off x="13725056" y="7269792"/>
            <a:ext cx="3802087" cy="595630"/>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Complete a smooth, secure purchase with ease</a:t>
            </a:r>
          </a:p>
        </p:txBody>
      </p:sp>
      <p:sp>
        <p:nvSpPr>
          <p:cNvPr name="TextBox 25" id="25"/>
          <p:cNvSpPr txBox="true"/>
          <p:nvPr/>
        </p:nvSpPr>
        <p:spPr>
          <a:xfrm rot="0">
            <a:off x="3989278" y="7057514"/>
            <a:ext cx="3982203" cy="890905"/>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Brand site, Instagram DMs, local e-commerce platforms, WhatsApp</a:t>
            </a:r>
          </a:p>
        </p:txBody>
      </p:sp>
      <p:sp>
        <p:nvSpPr>
          <p:cNvPr name="TextBox 26" id="26"/>
          <p:cNvSpPr txBox="true"/>
          <p:nvPr/>
        </p:nvSpPr>
        <p:spPr>
          <a:xfrm rot="0">
            <a:off x="8654649" y="7057514"/>
            <a:ext cx="4926595" cy="1186180"/>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Simplify the checkout process on the website; ensure multiple payment options are available and highlight first-time discounts</a:t>
            </a:r>
          </a:p>
        </p:txBody>
      </p:sp>
      <p:sp>
        <p:nvSpPr>
          <p:cNvPr name="TextBox 27" id="27"/>
          <p:cNvSpPr txBox="true"/>
          <p:nvPr/>
        </p:nvSpPr>
        <p:spPr>
          <a:xfrm rot="0">
            <a:off x="730265" y="8900695"/>
            <a:ext cx="2542302" cy="513207"/>
          </a:xfrm>
          <a:prstGeom prst="rect">
            <a:avLst/>
          </a:prstGeom>
        </p:spPr>
        <p:txBody>
          <a:bodyPr anchor="t" rtlCol="false" tIns="0" lIns="0" bIns="0" rIns="0">
            <a:spAutoFit/>
          </a:bodyPr>
          <a:lstStyle/>
          <a:p>
            <a:pPr algn="ctr">
              <a:lnSpc>
                <a:spcPts val="3894"/>
              </a:lnSpc>
            </a:pPr>
            <a:r>
              <a:rPr lang="en-US" b="true" sz="3300" spc="247">
                <a:solidFill>
                  <a:srgbClr val="FFFFFF"/>
                </a:solidFill>
                <a:latin typeface="Arimo Bold"/>
                <a:ea typeface="Arimo Bold"/>
                <a:cs typeface="Arimo Bold"/>
                <a:sym typeface="Arimo Bold"/>
              </a:rPr>
              <a:t>Retention</a:t>
            </a:r>
          </a:p>
        </p:txBody>
      </p:sp>
      <p:sp>
        <p:nvSpPr>
          <p:cNvPr name="TextBox 28" id="28"/>
          <p:cNvSpPr txBox="true"/>
          <p:nvPr/>
        </p:nvSpPr>
        <p:spPr>
          <a:xfrm rot="0">
            <a:off x="14019193" y="8818272"/>
            <a:ext cx="3507949" cy="595630"/>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Stay connected with the brand and feel valued</a:t>
            </a:r>
          </a:p>
        </p:txBody>
      </p:sp>
      <p:sp>
        <p:nvSpPr>
          <p:cNvPr name="TextBox 29" id="29"/>
          <p:cNvSpPr txBox="true"/>
          <p:nvPr/>
        </p:nvSpPr>
        <p:spPr>
          <a:xfrm rot="0">
            <a:off x="3989278" y="8721370"/>
            <a:ext cx="3986591" cy="890905"/>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Follow-up emails, social media engagement, loyalty programs, customer surveys, WhatsApp</a:t>
            </a:r>
          </a:p>
        </p:txBody>
      </p:sp>
      <p:sp>
        <p:nvSpPr>
          <p:cNvPr name="TextBox 30" id="30"/>
          <p:cNvSpPr txBox="true"/>
          <p:nvPr/>
        </p:nvSpPr>
        <p:spPr>
          <a:xfrm rot="0">
            <a:off x="8562031" y="8540975"/>
            <a:ext cx="4715645" cy="1186180"/>
          </a:xfrm>
          <a:prstGeom prst="rect">
            <a:avLst/>
          </a:prstGeom>
        </p:spPr>
        <p:txBody>
          <a:bodyPr anchor="t" rtlCol="false" tIns="0" lIns="0" bIns="0" rIns="0">
            <a:spAutoFit/>
          </a:bodyPr>
          <a:lstStyle/>
          <a:p>
            <a:pPr algn="l">
              <a:lnSpc>
                <a:spcPts val="2360"/>
              </a:lnSpc>
            </a:pPr>
            <a:r>
              <a:rPr lang="en-US" sz="2000" spc="80">
                <a:solidFill>
                  <a:srgbClr val="000000"/>
                </a:solidFill>
                <a:latin typeface="HK Grotesk"/>
                <a:ea typeface="HK Grotesk"/>
                <a:cs typeface="HK Grotesk"/>
                <a:sym typeface="HK Grotesk"/>
              </a:rPr>
              <a:t>Implement a loyalty program with exclusive offers, personalized follow-ups, and regular engagement on social media to foster community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tru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2"/>
              <a:stretch>
                <a:fillRect l="0" t="-9514" r="0" b="-9514"/>
              </a:stretch>
            </a:blipFill>
          </p:spPr>
        </p:sp>
      </p:grpSp>
      <p:sp>
        <p:nvSpPr>
          <p:cNvPr name="TextBox 4" id="4"/>
          <p:cNvSpPr txBox="true"/>
          <p:nvPr/>
        </p:nvSpPr>
        <p:spPr>
          <a:xfrm rot="0">
            <a:off x="1057275" y="683998"/>
            <a:ext cx="6391722" cy="777875"/>
          </a:xfrm>
          <a:prstGeom prst="rect">
            <a:avLst/>
          </a:prstGeom>
        </p:spPr>
        <p:txBody>
          <a:bodyPr anchor="t" rtlCol="false" tIns="0" lIns="0" bIns="0" rIns="0">
            <a:spAutoFit/>
          </a:bodyPr>
          <a:lstStyle/>
          <a:p>
            <a:pPr algn="l">
              <a:lnSpc>
                <a:spcPts val="5898"/>
              </a:lnSpc>
            </a:pPr>
            <a:r>
              <a:rPr lang="en-US" b="true" sz="4999" spc="374">
                <a:solidFill>
                  <a:srgbClr val="8F4C06"/>
                </a:solidFill>
                <a:latin typeface="Arimo Bold"/>
                <a:ea typeface="Arimo Bold"/>
                <a:cs typeface="Arimo Bold"/>
                <a:sym typeface="Arimo Bold"/>
              </a:rPr>
              <a:t>Brand Mantra </a:t>
            </a:r>
          </a:p>
        </p:txBody>
      </p:sp>
      <p:sp>
        <p:nvSpPr>
          <p:cNvPr name="TextBox 5" id="5"/>
          <p:cNvSpPr txBox="true"/>
          <p:nvPr/>
        </p:nvSpPr>
        <p:spPr>
          <a:xfrm rot="0">
            <a:off x="1057275" y="1442823"/>
            <a:ext cx="8187654" cy="474345"/>
          </a:xfrm>
          <a:prstGeom prst="rect">
            <a:avLst/>
          </a:prstGeom>
        </p:spPr>
        <p:txBody>
          <a:bodyPr anchor="t" rtlCol="false" tIns="0" lIns="0" bIns="0" rIns="0">
            <a:spAutoFit/>
          </a:bodyPr>
          <a:lstStyle/>
          <a:p>
            <a:pPr algn="l">
              <a:lnSpc>
                <a:spcPts val="3539"/>
              </a:lnSpc>
            </a:pPr>
            <a:r>
              <a:rPr lang="en-US" sz="2999" spc="119">
                <a:solidFill>
                  <a:srgbClr val="000000"/>
                </a:solidFill>
                <a:latin typeface="HK Grotesk"/>
                <a:ea typeface="HK Grotesk"/>
                <a:cs typeface="HK Grotesk"/>
                <a:sym typeface="HK Grotesk"/>
              </a:rPr>
              <a:t>Each piece contains a part of my heart </a:t>
            </a:r>
          </a:p>
        </p:txBody>
      </p:sp>
      <p:sp>
        <p:nvSpPr>
          <p:cNvPr name="TextBox 6" id="6"/>
          <p:cNvSpPr txBox="true"/>
          <p:nvPr/>
        </p:nvSpPr>
        <p:spPr>
          <a:xfrm rot="0">
            <a:off x="1057275" y="2216682"/>
            <a:ext cx="11359010" cy="787400"/>
          </a:xfrm>
          <a:prstGeom prst="rect">
            <a:avLst/>
          </a:prstGeom>
        </p:spPr>
        <p:txBody>
          <a:bodyPr anchor="t" rtlCol="false" tIns="0" lIns="0" bIns="0" rIns="0">
            <a:spAutoFit/>
          </a:bodyPr>
          <a:lstStyle/>
          <a:p>
            <a:pPr algn="l">
              <a:lnSpc>
                <a:spcPts val="5899"/>
              </a:lnSpc>
            </a:pPr>
            <a:r>
              <a:rPr lang="en-US" b="true" sz="4999" spc="374">
                <a:solidFill>
                  <a:srgbClr val="8F4C06"/>
                </a:solidFill>
                <a:latin typeface="Arimo Bold"/>
                <a:ea typeface="Arimo Bold"/>
                <a:cs typeface="Arimo Bold"/>
                <a:sym typeface="Arimo Bold"/>
              </a:rPr>
              <a:t>Brand Positioning Statement </a:t>
            </a:r>
          </a:p>
        </p:txBody>
      </p:sp>
      <p:sp>
        <p:nvSpPr>
          <p:cNvPr name="TextBox 7" id="7"/>
          <p:cNvSpPr txBox="true"/>
          <p:nvPr/>
        </p:nvSpPr>
        <p:spPr>
          <a:xfrm rot="0">
            <a:off x="1057275" y="3296182"/>
            <a:ext cx="16230600" cy="6283553"/>
          </a:xfrm>
          <a:prstGeom prst="rect">
            <a:avLst/>
          </a:prstGeom>
        </p:spPr>
        <p:txBody>
          <a:bodyPr anchor="t" rtlCol="false" tIns="0" lIns="0" bIns="0" rIns="0">
            <a:spAutoFit/>
          </a:bodyPr>
          <a:lstStyle/>
          <a:p>
            <a:pPr algn="l">
              <a:lnSpc>
                <a:spcPts val="3540"/>
              </a:lnSpc>
            </a:pPr>
            <a:r>
              <a:rPr lang="en-US" b="true" sz="3000" spc="120" u="sng">
                <a:solidFill>
                  <a:srgbClr val="72523B"/>
                </a:solidFill>
                <a:latin typeface="Arimo Bold"/>
                <a:ea typeface="Arimo Bold"/>
                <a:cs typeface="Arimo Bold"/>
                <a:sym typeface="Arimo Bold"/>
              </a:rPr>
              <a:t>To</a:t>
            </a:r>
            <a:r>
              <a:rPr lang="en-US" b="true" sz="3000" spc="120" u="sng">
                <a:solidFill>
                  <a:srgbClr val="000000"/>
                </a:solidFill>
                <a:latin typeface="Arimo Bold"/>
                <a:ea typeface="Arimo Bold"/>
                <a:cs typeface="Arimo Bold"/>
                <a:sym typeface="Arimo Bold"/>
              </a:rPr>
              <a:t> </a:t>
            </a:r>
          </a:p>
          <a:p>
            <a:pPr algn="l">
              <a:lnSpc>
                <a:spcPts val="3540"/>
              </a:lnSpc>
            </a:pPr>
            <a:r>
              <a:rPr lang="en-US" sz="3000" spc="120">
                <a:solidFill>
                  <a:srgbClr val="000000"/>
                </a:solidFill>
                <a:latin typeface="HK Grotesk"/>
                <a:ea typeface="HK Grotesk"/>
                <a:cs typeface="HK Grotesk"/>
                <a:sym typeface="HK Grotesk"/>
              </a:rPr>
              <a:t>Young women aged 18-30 in Dakahlia and Alexandria who value individuality, and exclusivity, and crave recognition on social media for their unique fashion choices.</a:t>
            </a:r>
          </a:p>
          <a:p>
            <a:pPr algn="l">
              <a:lnSpc>
                <a:spcPts val="3540"/>
              </a:lnSpc>
            </a:pPr>
            <a:r>
              <a:rPr lang="en-US" b="true" sz="3000" spc="120" u="sng">
                <a:solidFill>
                  <a:srgbClr val="72523B"/>
                </a:solidFill>
                <a:latin typeface="Arimo Bold"/>
                <a:ea typeface="Arimo Bold"/>
                <a:cs typeface="Arimo Bold"/>
                <a:sym typeface="Arimo Bold"/>
              </a:rPr>
              <a:t>Marmar is the</a:t>
            </a:r>
            <a:r>
              <a:rPr lang="en-US" b="true" sz="3000" spc="120">
                <a:solidFill>
                  <a:srgbClr val="72523B"/>
                </a:solidFill>
                <a:latin typeface="Arimo Bold"/>
                <a:ea typeface="Arimo Bold"/>
                <a:cs typeface="Arimo Bold"/>
                <a:sym typeface="Arimo Bold"/>
              </a:rPr>
              <a:t> </a:t>
            </a:r>
          </a:p>
          <a:p>
            <a:pPr algn="l">
              <a:lnSpc>
                <a:spcPts val="3540"/>
              </a:lnSpc>
            </a:pPr>
            <a:r>
              <a:rPr lang="en-US" sz="3000" spc="120">
                <a:solidFill>
                  <a:srgbClr val="000000"/>
                </a:solidFill>
                <a:latin typeface="HK Grotesk"/>
                <a:ea typeface="HK Grotesk"/>
                <a:cs typeface="HK Grotesk"/>
                <a:sym typeface="HK Grotesk"/>
              </a:rPr>
              <a:t>A handmade accessories brand.</a:t>
            </a:r>
          </a:p>
          <a:p>
            <a:pPr algn="l">
              <a:lnSpc>
                <a:spcPts val="3540"/>
              </a:lnSpc>
            </a:pPr>
            <a:r>
              <a:rPr lang="en-US" b="true" sz="3000" spc="120" u="sng">
                <a:solidFill>
                  <a:srgbClr val="72523B"/>
                </a:solidFill>
                <a:latin typeface="Arimo Bold"/>
                <a:ea typeface="Arimo Bold"/>
                <a:cs typeface="Arimo Bold"/>
                <a:sym typeface="Arimo Bold"/>
              </a:rPr>
              <a:t>That</a:t>
            </a:r>
            <a:r>
              <a:rPr lang="en-US" sz="3000" spc="120">
                <a:solidFill>
                  <a:srgbClr val="000000"/>
                </a:solidFill>
                <a:latin typeface="Arimo"/>
                <a:ea typeface="Arimo"/>
                <a:cs typeface="Arimo"/>
                <a:sym typeface="Arimo"/>
              </a:rPr>
              <a:t> </a:t>
            </a:r>
          </a:p>
          <a:p>
            <a:pPr algn="l">
              <a:lnSpc>
                <a:spcPts val="3540"/>
              </a:lnSpc>
            </a:pPr>
            <a:r>
              <a:rPr lang="en-US" sz="3000" spc="120">
                <a:solidFill>
                  <a:srgbClr val="000000"/>
                </a:solidFill>
                <a:latin typeface="HK Grotesk"/>
                <a:ea typeface="HK Grotesk"/>
                <a:cs typeface="HK Grotesk"/>
                <a:sym typeface="HK Grotesk"/>
              </a:rPr>
              <a:t>Provides one of a kind, fashion forward accessories that make you feel special and outstanding publicly on social media, helping you gain recognition and admiration from peers and influencers.</a:t>
            </a:r>
          </a:p>
          <a:p>
            <a:pPr algn="l">
              <a:lnSpc>
                <a:spcPts val="3540"/>
              </a:lnSpc>
            </a:pPr>
            <a:r>
              <a:rPr lang="en-US" b="true" sz="3000" spc="120" u="sng">
                <a:solidFill>
                  <a:srgbClr val="72523B"/>
                </a:solidFill>
                <a:latin typeface="Arimo Bold"/>
                <a:ea typeface="Arimo Bold"/>
                <a:cs typeface="Arimo Bold"/>
                <a:sym typeface="Arimo Bold"/>
              </a:rPr>
              <a:t>That’s because</a:t>
            </a:r>
          </a:p>
          <a:p>
            <a:pPr algn="l">
              <a:lnSpc>
                <a:spcPts val="3540"/>
              </a:lnSpc>
            </a:pPr>
            <a:r>
              <a:rPr lang="en-US" sz="3000" spc="120">
                <a:solidFill>
                  <a:srgbClr val="000000"/>
                </a:solidFill>
                <a:latin typeface="HK Grotesk"/>
                <a:ea typeface="HK Grotesk"/>
                <a:cs typeface="HK Grotesk"/>
                <a:sym typeface="HK Grotesk"/>
              </a:rPr>
              <a:t>Our unique, handcrafted designs ensure you're wearing something exclusive, making your style pop in every post.</a:t>
            </a:r>
          </a:p>
          <a:p>
            <a:pPr algn="l">
              <a:lnSpc>
                <a:spcPts val="3540"/>
              </a:lnSpc>
            </a:pPr>
            <a:r>
              <a:rPr lang="en-US" sz="3000" spc="120">
                <a:solidFill>
                  <a:srgbClr val="000000"/>
                </a:solidFill>
                <a:latin typeface="HK Grotesk"/>
                <a:ea typeface="HK Grotesk"/>
                <a:cs typeface="HK Grotesk"/>
                <a:sym typeface="HK Grotesk"/>
              </a:rPr>
              <a:t>Marmar’s limited edition pieces are perfect for sharing on social platforms, where your distinct fashion sense can be celebrated by your social circle and beyond.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tru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2"/>
              <a:stretch>
                <a:fillRect l="0" t="-9514" r="0" b="-9514"/>
              </a:stretch>
            </a:blipFill>
          </p:spPr>
        </p:sp>
      </p:grpSp>
      <p:sp>
        <p:nvSpPr>
          <p:cNvPr name="Freeform 4" id="4"/>
          <p:cNvSpPr/>
          <p:nvPr/>
        </p:nvSpPr>
        <p:spPr>
          <a:xfrm flipH="false" flipV="false" rot="0">
            <a:off x="2458840" y="2366797"/>
            <a:ext cx="13737587" cy="1000573"/>
          </a:xfrm>
          <a:custGeom>
            <a:avLst/>
            <a:gdLst/>
            <a:ahLst/>
            <a:cxnLst/>
            <a:rect r="r" b="b" t="t" l="l"/>
            <a:pathLst>
              <a:path h="1000573" w="13737587">
                <a:moveTo>
                  <a:pt x="0" y="0"/>
                </a:moveTo>
                <a:lnTo>
                  <a:pt x="13737587" y="0"/>
                </a:lnTo>
                <a:lnTo>
                  <a:pt x="13737587" y="1000573"/>
                </a:lnTo>
                <a:lnTo>
                  <a:pt x="0" y="10005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767610" y="3254419"/>
            <a:ext cx="3597446" cy="5714010"/>
          </a:xfrm>
          <a:custGeom>
            <a:avLst/>
            <a:gdLst/>
            <a:ahLst/>
            <a:cxnLst/>
            <a:rect r="r" b="b" t="t" l="l"/>
            <a:pathLst>
              <a:path h="5714010" w="3597446">
                <a:moveTo>
                  <a:pt x="0" y="0"/>
                </a:moveTo>
                <a:lnTo>
                  <a:pt x="3597446" y="0"/>
                </a:lnTo>
                <a:lnTo>
                  <a:pt x="3597446" y="5714010"/>
                </a:lnTo>
                <a:lnTo>
                  <a:pt x="0" y="57140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6" id="6"/>
          <p:cNvGraphicFramePr>
            <a:graphicFrameLocks noGrp="true"/>
          </p:cNvGraphicFramePr>
          <p:nvPr/>
        </p:nvGraphicFramePr>
        <p:xfrm>
          <a:off x="2205873" y="2199130"/>
          <a:ext cx="13754100" cy="7023100"/>
        </p:xfrm>
        <a:graphic>
          <a:graphicData uri="http://schemas.openxmlformats.org/drawingml/2006/table">
            <a:tbl>
              <a:tblPr/>
              <a:tblGrid>
                <a:gridCol w="4584700"/>
                <a:gridCol w="4584700"/>
                <a:gridCol w="4584700"/>
              </a:tblGrid>
              <a:tr h="1385249">
                <a:tc>
                  <a:txBody>
                    <a:bodyPr anchor="t" rtlCol="false"/>
                    <a:lstStyle/>
                    <a:p>
                      <a:pPr algn="ctr">
                        <a:lnSpc>
                          <a:spcPts val="3730"/>
                        </a:lnSpc>
                        <a:defRPr/>
                      </a:pPr>
                      <a:r>
                        <a:rPr lang="en-US" sz="2663" b="true">
                          <a:solidFill>
                            <a:srgbClr val="0B5652"/>
                          </a:solidFill>
                          <a:latin typeface="Arimo Bold"/>
                          <a:ea typeface="Arimo Bold"/>
                          <a:cs typeface="Arimo Bold"/>
                          <a:sym typeface="Arimo Bold"/>
                        </a:rPr>
                        <a:t>Tone of voice</a:t>
                      </a:r>
                      <a:endParaRPr lang="en-US" sz="1100"/>
                    </a:p>
                  </a:txBody>
                  <a:tcPr marL="190500" marR="190500" marT="190500" marB="190500" anchor="ctr">
                    <a:lnL cmpd="sng" algn="ctr" cap="flat" w="0">
                      <a:solidFill>
                        <a:srgbClr val="8F4C06"/>
                      </a:solidFill>
                      <a:prstDash val="solid"/>
                      <a:round/>
                      <a:headEnd type="none" w="med" len="med"/>
                      <a:tailEnd type="none" w="med" len="med"/>
                    </a:lnL>
                    <a:lnR cmpd="sng" algn="ctr" cap="flat" w="0">
                      <a:solidFill>
                        <a:srgbClr val="8F4C06"/>
                      </a:solidFill>
                      <a:prstDash val="solid"/>
                      <a:round/>
                      <a:headEnd type="none" w="med" len="med"/>
                      <a:tailEnd type="none" w="med" len="med"/>
                    </a:lnR>
                    <a:lnT cmpd="sng" algn="ctr" cap="flat" w="0">
                      <a:solidFill>
                        <a:srgbClr val="8F4C06"/>
                      </a:solidFill>
                      <a:prstDash val="solid"/>
                      <a:round/>
                      <a:headEnd type="none" w="med" len="med"/>
                      <a:tailEnd type="none" w="med" len="med"/>
                    </a:lnT>
                    <a:lnB cmpd="sng" algn="ctr" cap="flat" w="0">
                      <a:solidFill>
                        <a:srgbClr val="8F4C06"/>
                      </a:solidFill>
                      <a:prstDash val="solid"/>
                      <a:round/>
                      <a:headEnd type="none" w="med" len="med"/>
                      <a:tailEnd type="none" w="med" len="med"/>
                    </a:lnB>
                  </a:tcPr>
                </a:tc>
                <a:tc>
                  <a:txBody>
                    <a:bodyPr anchor="t" rtlCol="false"/>
                    <a:lstStyle/>
                    <a:p>
                      <a:pPr algn="ctr">
                        <a:lnSpc>
                          <a:spcPts val="3730"/>
                        </a:lnSpc>
                        <a:defRPr/>
                      </a:pPr>
                      <a:r>
                        <a:rPr lang="en-US" sz="2663" b="true">
                          <a:solidFill>
                            <a:srgbClr val="0B5652"/>
                          </a:solidFill>
                          <a:latin typeface="Arimo Bold"/>
                          <a:ea typeface="Arimo Bold"/>
                          <a:cs typeface="Arimo Bold"/>
                          <a:sym typeface="Arimo Bold"/>
                        </a:rPr>
                        <a:t>DO</a:t>
                      </a:r>
                      <a:endParaRPr lang="en-US" sz="1100"/>
                    </a:p>
                  </a:txBody>
                  <a:tcPr marL="190500" marR="190500" marT="190500" marB="190500" anchor="ctr">
                    <a:lnL cmpd="sng" algn="ctr" cap="flat" w="0">
                      <a:solidFill>
                        <a:srgbClr val="8F4C06"/>
                      </a:solidFill>
                      <a:prstDash val="solid"/>
                      <a:round/>
                      <a:headEnd type="none" w="med" len="med"/>
                      <a:tailEnd type="none" w="med" len="med"/>
                    </a:lnL>
                    <a:lnR cmpd="sng" algn="ctr" cap="flat" w="0">
                      <a:solidFill>
                        <a:srgbClr val="8F4C06"/>
                      </a:solidFill>
                      <a:prstDash val="solid"/>
                      <a:round/>
                      <a:headEnd type="none" w="med" len="med"/>
                      <a:tailEnd type="none" w="med" len="med"/>
                    </a:lnR>
                    <a:lnT cmpd="sng" algn="ctr" cap="flat" w="0">
                      <a:solidFill>
                        <a:srgbClr val="8F4C06"/>
                      </a:solidFill>
                      <a:prstDash val="solid"/>
                      <a:round/>
                      <a:headEnd type="none" w="med" len="med"/>
                      <a:tailEnd type="none" w="med" len="med"/>
                    </a:lnT>
                    <a:lnB cmpd="sng" algn="ctr" cap="flat" w="0">
                      <a:solidFill>
                        <a:srgbClr val="8F4C06"/>
                      </a:solidFill>
                      <a:prstDash val="solid"/>
                      <a:round/>
                      <a:headEnd type="none" w="med" len="med"/>
                      <a:tailEnd type="none" w="med" len="med"/>
                    </a:lnB>
                  </a:tcPr>
                </a:tc>
                <a:tc>
                  <a:txBody>
                    <a:bodyPr anchor="t" rtlCol="false"/>
                    <a:lstStyle/>
                    <a:p>
                      <a:pPr algn="ctr">
                        <a:lnSpc>
                          <a:spcPts val="3730"/>
                        </a:lnSpc>
                        <a:defRPr/>
                      </a:pPr>
                      <a:r>
                        <a:rPr lang="en-US" sz="2663" b="true">
                          <a:solidFill>
                            <a:srgbClr val="0B5652"/>
                          </a:solidFill>
                          <a:latin typeface="Arimo Bold"/>
                          <a:ea typeface="Arimo Bold"/>
                          <a:cs typeface="Arimo Bold"/>
                          <a:sym typeface="Arimo Bold"/>
                        </a:rPr>
                        <a:t>Don’t</a:t>
                      </a:r>
                      <a:endParaRPr lang="en-US" sz="1100"/>
                    </a:p>
                  </a:txBody>
                  <a:tcPr marL="190500" marR="190500" marT="190500" marB="190500" anchor="ctr">
                    <a:lnL cmpd="sng" algn="ctr" cap="flat" w="0">
                      <a:solidFill>
                        <a:srgbClr val="8F4C06"/>
                      </a:solidFill>
                      <a:prstDash val="solid"/>
                      <a:round/>
                      <a:headEnd type="none" w="med" len="med"/>
                      <a:tailEnd type="none" w="med" len="med"/>
                    </a:lnL>
                    <a:lnR cmpd="sng" algn="ctr" cap="flat" w="0">
                      <a:solidFill>
                        <a:srgbClr val="8F4C06"/>
                      </a:solidFill>
                      <a:prstDash val="solid"/>
                      <a:round/>
                      <a:headEnd type="none" w="med" len="med"/>
                      <a:tailEnd type="none" w="med" len="med"/>
                    </a:lnR>
                    <a:lnT cmpd="sng" algn="ctr" cap="flat" w="0">
                      <a:solidFill>
                        <a:srgbClr val="8F4C06"/>
                      </a:solidFill>
                      <a:prstDash val="solid"/>
                      <a:round/>
                      <a:headEnd type="none" w="med" len="med"/>
                      <a:tailEnd type="none" w="med" len="med"/>
                    </a:lnT>
                    <a:lnB cmpd="sng" algn="ctr" cap="flat" w="0">
                      <a:solidFill>
                        <a:srgbClr val="8F4C06"/>
                      </a:solidFill>
                      <a:prstDash val="solid"/>
                      <a:round/>
                      <a:headEnd type="none" w="med" len="med"/>
                      <a:tailEnd type="none" w="med" len="med"/>
                    </a:lnB>
                  </a:tcPr>
                </a:tc>
              </a:tr>
              <a:tr h="1385249">
                <a:tc>
                  <a:txBody>
                    <a:bodyPr anchor="t" rtlCol="false"/>
                    <a:lstStyle/>
                    <a:p>
                      <a:pPr algn="ctr">
                        <a:lnSpc>
                          <a:spcPts val="2519"/>
                        </a:lnSpc>
                        <a:defRPr/>
                      </a:pPr>
                      <a:r>
                        <a:rPr lang="en-US" sz="1799" b="true">
                          <a:solidFill>
                            <a:srgbClr val="EDE2CC"/>
                          </a:solidFill>
                          <a:latin typeface="Arimo Bold"/>
                          <a:ea typeface="Arimo Bold"/>
                          <a:cs typeface="Arimo Bold"/>
                          <a:sym typeface="Arimo Bold"/>
                        </a:rPr>
                        <a:t>Warm and Friendly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8F4C06"/>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Arimo Bold"/>
                          <a:ea typeface="Arimo Bold"/>
                          <a:cs typeface="Arimo Bold"/>
                          <a:sym typeface="Arimo Bold"/>
                        </a:rPr>
                        <a:t>Use conversational language that feels approachable.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8F4C06"/>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Arimo Bold"/>
                          <a:ea typeface="Arimo Bold"/>
                          <a:cs typeface="Arimo Bold"/>
                          <a:sym typeface="Arimo Bold"/>
                        </a:rPr>
                        <a:t>Avoid formal or stiff language that feels distant.</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8F4C06"/>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385249">
                <a:tc>
                  <a:txBody>
                    <a:bodyPr anchor="t" rtlCol="false"/>
                    <a:lstStyle/>
                    <a:p>
                      <a:pPr algn="ctr">
                        <a:lnSpc>
                          <a:spcPts val="2519"/>
                        </a:lnSpc>
                        <a:defRPr/>
                      </a:pPr>
                      <a:r>
                        <a:rPr lang="en-US" sz="1799" b="true">
                          <a:solidFill>
                            <a:srgbClr val="EDE2CC"/>
                          </a:solidFill>
                          <a:latin typeface="Arimo Bold"/>
                          <a:ea typeface="Arimo Bold"/>
                          <a:cs typeface="Arimo Bold"/>
                          <a:sym typeface="Arimo Bold"/>
                        </a:rPr>
                        <a:t>Authentic and Passionate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Arimo Bold"/>
                          <a:ea typeface="Arimo Bold"/>
                          <a:cs typeface="Arimo Bold"/>
                          <a:sym typeface="Arimo Bold"/>
                        </a:rPr>
                        <a:t>Share the stories behind your products and artisans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Arimo Bold"/>
                          <a:ea typeface="Arimo Bold"/>
                          <a:cs typeface="Arimo Bold"/>
                          <a:sym typeface="Arimo Bold"/>
                        </a:rPr>
                        <a:t>Don’t exaggerate or misrepresent the craftsmanship.</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433677">
                <a:tc>
                  <a:txBody>
                    <a:bodyPr anchor="t" rtlCol="false"/>
                    <a:lstStyle/>
                    <a:p>
                      <a:pPr algn="ctr">
                        <a:lnSpc>
                          <a:spcPts val="2519"/>
                        </a:lnSpc>
                        <a:defRPr/>
                      </a:pPr>
                      <a:r>
                        <a:rPr lang="en-US" sz="1799" b="true">
                          <a:solidFill>
                            <a:srgbClr val="EDE2CC"/>
                          </a:solidFill>
                          <a:latin typeface="Arimo Bold"/>
                          <a:ea typeface="Arimo Bold"/>
                          <a:cs typeface="Arimo Bold"/>
                          <a:sym typeface="Arimo Bold"/>
                        </a:rPr>
                        <a:t>Inspirational and Empowering</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Arimo Bold"/>
                          <a:ea typeface="Arimo Bold"/>
                          <a:cs typeface="Arimo Bold"/>
                          <a:sym typeface="Arimo Bold"/>
                        </a:rPr>
                        <a:t>Encourage self-expression and uniqueness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Arimo Bold"/>
                          <a:ea typeface="Arimo Bold"/>
                          <a:cs typeface="Arimo Bold"/>
                          <a:sym typeface="Arimo Bold"/>
                        </a:rPr>
                        <a:t>Don’t undermine your audience’s individuality.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433677">
                <a:tc>
                  <a:txBody>
                    <a:bodyPr anchor="t" rtlCol="false"/>
                    <a:lstStyle/>
                    <a:p>
                      <a:pPr algn="ctr">
                        <a:lnSpc>
                          <a:spcPts val="2519"/>
                        </a:lnSpc>
                        <a:defRPr/>
                      </a:pPr>
                      <a:r>
                        <a:rPr lang="en-US" sz="1799" b="true">
                          <a:solidFill>
                            <a:srgbClr val="EDE2CC"/>
                          </a:solidFill>
                          <a:latin typeface="Arimo Bold"/>
                          <a:ea typeface="Arimo Bold"/>
                          <a:cs typeface="Arimo Bold"/>
                          <a:sym typeface="Arimo Bold"/>
                        </a:rPr>
                        <a:t>Trendy and Youthful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Arimo Bold"/>
                          <a:ea typeface="Arimo Bold"/>
                          <a:cs typeface="Arimo Bold"/>
                          <a:sym typeface="Arimo Bold"/>
                        </a:rPr>
                        <a:t>Incorporate playful language and contemporary references.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Arimo Bold"/>
                          <a:ea typeface="Arimo Bold"/>
                          <a:cs typeface="Arimo Bold"/>
                          <a:sym typeface="Arimo Bold"/>
                        </a:rPr>
                        <a:t>Avoid outdated slang or overly complex terms.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402963" y="708025"/>
            <a:ext cx="15482074" cy="812800"/>
          </a:xfrm>
          <a:prstGeom prst="rect">
            <a:avLst/>
          </a:prstGeom>
        </p:spPr>
        <p:txBody>
          <a:bodyPr anchor="t" rtlCol="false" tIns="0" lIns="0" bIns="0" rIns="0">
            <a:spAutoFit/>
          </a:bodyPr>
          <a:lstStyle/>
          <a:p>
            <a:pPr algn="ctr">
              <a:lnSpc>
                <a:spcPts val="6500"/>
              </a:lnSpc>
            </a:pPr>
            <a:r>
              <a:rPr lang="en-US" sz="6500" spc="962">
                <a:solidFill>
                  <a:srgbClr val="0B5652"/>
                </a:solidFill>
                <a:latin typeface="The Seasons"/>
                <a:ea typeface="The Seasons"/>
                <a:cs typeface="The Seasons"/>
                <a:sym typeface="The Seasons"/>
              </a:rPr>
              <a:t>TONE OF VOICE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sp>
        <p:nvSpPr>
          <p:cNvPr name="TextBox 4" id="4"/>
          <p:cNvSpPr txBox="true"/>
          <p:nvPr/>
        </p:nvSpPr>
        <p:spPr>
          <a:xfrm rot="0">
            <a:off x="0" y="380334"/>
            <a:ext cx="18288000" cy="898525"/>
          </a:xfrm>
          <a:prstGeom prst="rect">
            <a:avLst/>
          </a:prstGeom>
        </p:spPr>
        <p:txBody>
          <a:bodyPr anchor="t" rtlCol="false" tIns="0" lIns="0" bIns="0" rIns="0">
            <a:spAutoFit/>
          </a:bodyPr>
          <a:lstStyle/>
          <a:p>
            <a:pPr algn="ctr">
              <a:lnSpc>
                <a:spcPts val="6500"/>
              </a:lnSpc>
            </a:pPr>
            <a:r>
              <a:rPr lang="en-US" b="true" sz="6500" spc="962">
                <a:solidFill>
                  <a:srgbClr val="8F4C06"/>
                </a:solidFill>
                <a:latin typeface="Arimo Bold"/>
                <a:ea typeface="Arimo Bold"/>
                <a:cs typeface="Arimo Bold"/>
                <a:sym typeface="Arimo Bold"/>
              </a:rPr>
              <a:t>Brand story(Hero's journey) </a:t>
            </a:r>
          </a:p>
        </p:txBody>
      </p:sp>
      <p:sp>
        <p:nvSpPr>
          <p:cNvPr name="TextBox 5" id="5"/>
          <p:cNvSpPr txBox="true"/>
          <p:nvPr/>
        </p:nvSpPr>
        <p:spPr>
          <a:xfrm rot="0">
            <a:off x="899238" y="1766881"/>
            <a:ext cx="16489525" cy="7807325"/>
          </a:xfrm>
          <a:prstGeom prst="rect">
            <a:avLst/>
          </a:prstGeom>
        </p:spPr>
        <p:txBody>
          <a:bodyPr anchor="t" rtlCol="false" tIns="0" lIns="0" bIns="0" rIns="0">
            <a:spAutoFit/>
          </a:bodyPr>
          <a:lstStyle/>
          <a:p>
            <a:pPr algn="ctr" rtl="true">
              <a:lnSpc>
                <a:spcPts val="2949"/>
              </a:lnSpc>
            </a:pPr>
            <a:r>
              <a:rPr lang="ar-EG" sz="2499" spc="99">
                <a:solidFill>
                  <a:srgbClr val="000000"/>
                </a:solidFill>
                <a:latin typeface="Ahlan"/>
                <a:ea typeface="Ahlan"/>
                <a:cs typeface="Ahlan"/>
                <a:sym typeface="Ahlan"/>
                <a:rtl val="true"/>
              </a:rPr>
              <a:t>كان يا ما كان، كان في بنت صغيرة اسمها أمينة، حياتها كانت عادية زي أي بنت. بتلعب بالعرايس وبتعيش أيامها بشكل طبيعي. لكن كان عندها حاجة مميزة... من وهي عندها خمس سنين، كانت بتحب الإبرة والخيط، ومش مجرد حب عادي، دا كان حب كبير اوي .</a:t>
            </a:r>
          </a:p>
          <a:p>
            <a:pPr algn="ctr" rtl="true">
              <a:lnSpc>
                <a:spcPts val="2949"/>
              </a:lnSpc>
            </a:pPr>
          </a:p>
          <a:p>
            <a:pPr algn="ctr" rtl="true">
              <a:lnSpc>
                <a:spcPts val="2949"/>
              </a:lnSpc>
            </a:pPr>
            <a:r>
              <a:rPr lang="ar-EG" sz="2499" spc="99">
                <a:solidFill>
                  <a:srgbClr val="000000"/>
                </a:solidFill>
                <a:latin typeface="Ahlan"/>
                <a:ea typeface="Ahlan"/>
                <a:cs typeface="Ahlan"/>
                <a:sym typeface="Ahlan"/>
                <a:rtl val="true"/>
              </a:rPr>
              <a:t>في يوم، مامتها شافتها وهي بتخيط هدوم للعرايس بتاعتها، ومن هنا بدأت تلاحظ إن بنتها عندها موهبة مش عادية. كان الموضوع أكتر من مجرد لعبة، كان بداية نداء لمغامرة جديدة في عالم الإكسسوارات والهاند ميد .</a:t>
            </a:r>
          </a:p>
          <a:p>
            <a:pPr algn="ctr" rtl="true">
              <a:lnSpc>
                <a:spcPts val="2949"/>
              </a:lnSpc>
            </a:pPr>
          </a:p>
          <a:p>
            <a:pPr algn="ctr" rtl="true">
              <a:lnSpc>
                <a:spcPts val="2949"/>
              </a:lnSpc>
            </a:pPr>
            <a:r>
              <a:rPr lang="ar-EG" sz="2499" spc="99">
                <a:solidFill>
                  <a:srgbClr val="000000"/>
                </a:solidFill>
                <a:latin typeface="Ahlan"/>
                <a:ea typeface="Ahlan"/>
                <a:cs typeface="Ahlan"/>
                <a:sym typeface="Ahlan"/>
                <a:rtl val="true"/>
              </a:rPr>
              <a:t>في الأول، أمينة مكنتش متأكدة هي هتعمل إيه بالموهبه دي. كانت بتستمتع وهي بتعمل حاجات بسيطة بخيط وخرز من المكتبة بتاعت عمها، بس مكنتش عارفة إزاي تحول ده لحاجة أكبر.</a:t>
            </a:r>
          </a:p>
          <a:p>
            <a:pPr algn="ctr" rtl="true">
              <a:lnSpc>
                <a:spcPts val="2949"/>
              </a:lnSpc>
            </a:pPr>
          </a:p>
          <a:p>
            <a:pPr algn="ctr" rtl="true">
              <a:lnSpc>
                <a:spcPts val="2949"/>
              </a:lnSpc>
            </a:pPr>
            <a:r>
              <a:rPr lang="ar-EG" sz="2499" spc="99">
                <a:solidFill>
                  <a:srgbClr val="000000"/>
                </a:solidFill>
                <a:latin typeface="Ahlan"/>
                <a:ea typeface="Ahlan"/>
                <a:cs typeface="Ahlan"/>
                <a:sym typeface="Ahlan"/>
                <a:rtl val="true"/>
              </a:rPr>
              <a:t>هنا بتيجي بنت خالتها يسر في الصورة. يسر كانت قريبة من أمينة جداً، وخالتها كانت مدرسة اقتصاد منزلي ، وبتعلمها النسيج والخيوط. يسر وأمينة كانوا دايماً بيتعلموا مع بعض، كل واحدة كانت بتكتشف حاجة جديدة وبتشاركها مع التانية. كانوا بيساعدوا بعض في كل خطوة، وده كان بيخليهم يطوروا مهاراتهم وإبداعهم كل يوم في عالم الهاند ميد.</a:t>
            </a:r>
          </a:p>
          <a:p>
            <a:pPr algn="ctr" rtl="true">
              <a:lnSpc>
                <a:spcPts val="2949"/>
              </a:lnSpc>
            </a:pPr>
          </a:p>
          <a:p>
            <a:pPr algn="ctr" rtl="true">
              <a:lnSpc>
                <a:spcPts val="2949"/>
              </a:lnSpc>
            </a:pPr>
            <a:r>
              <a:rPr lang="ar-EG" sz="2499" spc="99">
                <a:solidFill>
                  <a:srgbClr val="000000"/>
                </a:solidFill>
                <a:latin typeface="Ahlan"/>
                <a:ea typeface="Ahlan"/>
                <a:cs typeface="Ahlan"/>
                <a:sym typeface="Ahlan"/>
                <a:rtl val="true"/>
              </a:rPr>
              <a:t>بعد ما أمينة اتعلمت كتير هي و يسر، قررت تاخد خطوة جديدة. قررت إنها تبدأ فعلاً تعمل تصميمات مميزة بإيديها، مش بس لنفسها، لكن كمان لحاجات ممكن تفرح بيها الناس. هنا، بدأت رحلة أمينة الحقيقية في عالم الهاند ميد .</a:t>
            </a:r>
          </a:p>
          <a:p>
            <a:pPr algn="ctr" rtl="true">
              <a:lnSpc>
                <a:spcPts val="2949"/>
              </a:lnSpc>
            </a:pPr>
          </a:p>
          <a:p>
            <a:pPr algn="ctr" rtl="true">
              <a:lnSpc>
                <a:spcPts val="2949"/>
              </a:lnSpc>
            </a:pPr>
            <a:r>
              <a:rPr lang="ar-EG" sz="2499" spc="99">
                <a:solidFill>
                  <a:srgbClr val="000000"/>
                </a:solidFill>
                <a:latin typeface="Ahlan"/>
                <a:ea typeface="Ahlan"/>
                <a:cs typeface="Ahlan"/>
                <a:sym typeface="Ahlan"/>
                <a:rtl val="true"/>
              </a:rPr>
              <a:t>أمينة ويسر بدأوا يعملوا مع بعض مشاريع صغيرة. كانوا بيتعلموا مع بعض وبيعدوا تحديات كتير. كل غرزة وكل تصميم كان بيحكي حكاية. قابلوا صعوبات كتير، من اختيار الخامات لحد تعلم أساليب جديدة. بس كل تحدي كان بيخليهم أقوى.</a:t>
            </a:r>
          </a:p>
          <a:p>
            <a:pPr algn="ctr" rtl="true">
              <a:lnSpc>
                <a:spcPts val="2949"/>
              </a:lnSpc>
            </a:pPr>
          </a:p>
          <a:p>
            <a:pPr algn="ctr" rtl="true">
              <a:lnSpc>
                <a:spcPts val="2949"/>
              </a:lnSpc>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EDE3DC"/>
        </a:solidFill>
      </p:bgPr>
    </p:bg>
    <p:spTree>
      <p:nvGrpSpPr>
        <p:cNvPr id="1" name=""/>
        <p:cNvGrpSpPr/>
        <p:nvPr/>
      </p:nvGrpSpPr>
      <p:grpSpPr>
        <a:xfrm>
          <a:off x="0" y="0"/>
          <a:ext cx="0" cy="0"/>
          <a:chOff x="0" y="0"/>
          <a:chExt cx="0" cy="0"/>
        </a:xfrm>
      </p:grpSpPr>
      <p:sp>
        <p:nvSpPr>
          <p:cNvPr name="TextBox 2" id="2"/>
          <p:cNvSpPr txBox="true"/>
          <p:nvPr/>
        </p:nvSpPr>
        <p:spPr>
          <a:xfrm rot="0">
            <a:off x="0" y="349349"/>
            <a:ext cx="18288000" cy="898525"/>
          </a:xfrm>
          <a:prstGeom prst="rect">
            <a:avLst/>
          </a:prstGeom>
        </p:spPr>
        <p:txBody>
          <a:bodyPr anchor="t" rtlCol="false" tIns="0" lIns="0" bIns="0" rIns="0">
            <a:spAutoFit/>
          </a:bodyPr>
          <a:lstStyle/>
          <a:p>
            <a:pPr algn="ctr">
              <a:lnSpc>
                <a:spcPts val="6500"/>
              </a:lnSpc>
            </a:pPr>
            <a:r>
              <a:rPr lang="en-US" b="true" sz="6500" spc="962">
                <a:solidFill>
                  <a:srgbClr val="8F4C06"/>
                </a:solidFill>
                <a:latin typeface="Arimo Bold"/>
                <a:ea typeface="Arimo Bold"/>
                <a:cs typeface="Arimo Bold"/>
                <a:sym typeface="Arimo Bold"/>
              </a:rPr>
              <a:t>Brand story(Hero's journey)</a:t>
            </a:r>
            <a:r>
              <a:rPr lang="en-US" b="true" sz="6500" spc="962">
                <a:solidFill>
                  <a:srgbClr val="8F4C06"/>
                </a:solidFill>
                <a:latin typeface="Arimo Bold"/>
                <a:ea typeface="Arimo Bold"/>
                <a:cs typeface="Arimo Bold"/>
                <a:sym typeface="Arimo Bold"/>
              </a:rPr>
              <a:t> </a:t>
            </a:r>
          </a:p>
        </p:txBody>
      </p:sp>
      <p:sp>
        <p:nvSpPr>
          <p:cNvPr name="TextBox 3" id="3"/>
          <p:cNvSpPr txBox="true"/>
          <p:nvPr/>
        </p:nvSpPr>
        <p:spPr>
          <a:xfrm rot="0">
            <a:off x="745518" y="933450"/>
            <a:ext cx="16796964" cy="9185250"/>
          </a:xfrm>
          <a:prstGeom prst="rect">
            <a:avLst/>
          </a:prstGeom>
        </p:spPr>
        <p:txBody>
          <a:bodyPr anchor="t" rtlCol="false" tIns="0" lIns="0" bIns="0" rIns="0">
            <a:spAutoFit/>
          </a:bodyPr>
          <a:lstStyle/>
          <a:p>
            <a:pPr algn="ctr" rtl="true">
              <a:lnSpc>
                <a:spcPts val="3499"/>
              </a:lnSpc>
            </a:pPr>
          </a:p>
          <a:p>
            <a:pPr algn="ctr" rtl="true">
              <a:lnSpc>
                <a:spcPts val="3499"/>
              </a:lnSpc>
            </a:pPr>
            <a:r>
              <a:rPr lang="ar-EG" sz="2499" spc="64">
                <a:solidFill>
                  <a:srgbClr val="000000"/>
                </a:solidFill>
                <a:latin typeface="Ahlan"/>
                <a:ea typeface="Ahlan"/>
                <a:cs typeface="Ahlan"/>
                <a:sym typeface="Ahlan"/>
                <a:rtl val="true"/>
              </a:rPr>
              <a:t>وفي يوم، جت لحظة التحدي الكبير. أمينة ويسر قرروا يحولوا الشغف ده لبيزنس حقيقي. دي كانت اللحظة اللي فيها قرروا يبدأوا البراند بتاعهم . التحدي كان في إنهم يقنعوا الناس إن كل قطعة بيعملوها مميزة فعلا وفيها جزء من روحهم.</a:t>
            </a:r>
          </a:p>
          <a:p>
            <a:pPr algn="ctr" rtl="true">
              <a:lnSpc>
                <a:spcPts val="3499"/>
              </a:lnSpc>
            </a:pPr>
          </a:p>
          <a:p>
            <a:pPr algn="ctr" rtl="true">
              <a:lnSpc>
                <a:spcPts val="3499"/>
              </a:lnSpc>
            </a:pPr>
            <a:r>
              <a:rPr lang="ar-EG" sz="2499" spc="64">
                <a:solidFill>
                  <a:srgbClr val="000000"/>
                </a:solidFill>
                <a:latin typeface="Ahlan"/>
                <a:ea typeface="Ahlan"/>
                <a:cs typeface="Ahlan"/>
                <a:sym typeface="Ahlan"/>
                <a:rtl val="true"/>
              </a:rPr>
              <a:t>أول مرة يبيعوا منتجاتهم، كانت تجربة مليانة خوف وشك. هل الناس هتقدر تعبهم وحبهم للهاند ميد ؟ هل الناس هتشوف الجمال اللي هما شايفينه؟ كانت لحظة اختبار حقيقية ليهم.</a:t>
            </a:r>
          </a:p>
          <a:p>
            <a:pPr algn="ctr" rtl="true">
              <a:lnSpc>
                <a:spcPts val="3499"/>
              </a:lnSpc>
            </a:pPr>
          </a:p>
          <a:p>
            <a:pPr algn="ctr" rtl="true">
              <a:lnSpc>
                <a:spcPts val="3499"/>
              </a:lnSpc>
            </a:pPr>
            <a:r>
              <a:rPr lang="ar-EG" sz="2499" spc="64">
                <a:solidFill>
                  <a:srgbClr val="000000"/>
                </a:solidFill>
                <a:latin typeface="Ahlan"/>
                <a:ea typeface="Ahlan"/>
                <a:cs typeface="Ahlan"/>
                <a:sym typeface="Ahlan"/>
                <a:rtl val="true"/>
              </a:rPr>
              <a:t>بس النتيجة كانت مبهرة ! الناس حبوا منتجاتهم ، وبدأوا يشتروا ويطلبوا أكتر. كل حد اشترى حاجة من "مرمر" كان بيحس إنه مش مجرد بيشتري إكسسوار، لكن بيشتري جزء من حكاية أمينة ويسر.</a:t>
            </a:r>
          </a:p>
          <a:p>
            <a:pPr algn="ctr" rtl="true">
              <a:lnSpc>
                <a:spcPts val="3499"/>
              </a:lnSpc>
            </a:pPr>
          </a:p>
          <a:p>
            <a:pPr algn="ctr" rtl="true">
              <a:lnSpc>
                <a:spcPts val="3499"/>
              </a:lnSpc>
            </a:pPr>
            <a:r>
              <a:rPr lang="ar-EG" sz="2499" spc="64">
                <a:solidFill>
                  <a:srgbClr val="000000"/>
                </a:solidFill>
                <a:latin typeface="Ahlan"/>
                <a:ea typeface="Ahlan"/>
                <a:cs typeface="Ahlan"/>
                <a:sym typeface="Ahlan"/>
                <a:rtl val="true"/>
              </a:rPr>
              <a:t>دلوقتي، أمينة ويسر رجعوا للعالم بتاعهم القديم، لكن مع فرق كبير. هما دلوقتي أصحاب براند ناجح ، وبيبيعوا حاجات فيها جزء منهم وشغفهم بالهاند ميد . </a:t>
            </a:r>
          </a:p>
          <a:p>
            <a:pPr algn="ctr" rtl="true">
              <a:lnSpc>
                <a:spcPts val="3499"/>
              </a:lnSpc>
            </a:pPr>
          </a:p>
          <a:p>
            <a:pPr algn="ctr" rtl="true">
              <a:lnSpc>
                <a:spcPts val="3499"/>
              </a:lnSpc>
            </a:pPr>
            <a:r>
              <a:rPr lang="ar-EG" sz="2499" spc="64">
                <a:solidFill>
                  <a:srgbClr val="000000"/>
                </a:solidFill>
                <a:latin typeface="Ahlan"/>
                <a:ea typeface="Ahlan"/>
                <a:cs typeface="Ahlan"/>
                <a:sym typeface="Ahlan"/>
                <a:rtl val="true"/>
              </a:rPr>
              <a:t>مع كل قطعة بيبيعوها، بيحسوا إنهم بيحققوا حلمهم . شافوا إزاي حلمهم من وهم صغيرين بقى حقيقة. كل تصميم، كل خرزة، بتحكي قصة جديدة. رحلة طويلة بدأت من الطفولة وحلم صغير بقى براند كبير .</a:t>
            </a:r>
          </a:p>
          <a:p>
            <a:pPr algn="ctr" rtl="true">
              <a:lnSpc>
                <a:spcPts val="3499"/>
              </a:lnSpc>
            </a:pPr>
          </a:p>
          <a:p>
            <a:pPr algn="ctr" rtl="true">
              <a:lnSpc>
                <a:spcPts val="3499"/>
              </a:lnSpc>
            </a:pPr>
            <a:r>
              <a:rPr lang="ar-EG" sz="2499" spc="64">
                <a:solidFill>
                  <a:srgbClr val="000000"/>
                </a:solidFill>
                <a:latin typeface="Ahlan"/>
                <a:ea typeface="Ahlan"/>
                <a:cs typeface="Ahlan"/>
                <a:sym typeface="Ahlan"/>
                <a:rtl val="true"/>
              </a:rPr>
              <a:t>ودلوقتي، براند "مرمر" مش مجرد إكسسوارات هاندميد. دي قصة حلم اتحول لحقيقة . وكل حد يشتري منهم بيبقى جزء من الحكاية دي. شعارهم بيقول: "</a:t>
            </a:r>
            <a:r>
              <a:rPr lang="en-US" sz="2499" spc="64">
                <a:solidFill>
                  <a:srgbClr val="000000"/>
                </a:solidFill>
                <a:latin typeface="Ahlan"/>
                <a:ea typeface="Ahlan"/>
                <a:cs typeface="Ahlan"/>
                <a:sym typeface="Ahlan"/>
              </a:rPr>
              <a:t>Each piece contains a prt of my heart</a:t>
            </a:r>
            <a:r>
              <a:rPr lang="ar-EG" sz="2499" spc="64">
                <a:solidFill>
                  <a:srgbClr val="000000"/>
                </a:solidFill>
                <a:latin typeface="Ahlan"/>
                <a:ea typeface="Ahlan"/>
                <a:cs typeface="Ahlan"/>
                <a:sym typeface="Ahlan"/>
                <a:rtl val="true"/>
              </a:rPr>
              <a:t>“  ، وفعلاً دا مش مجرد شعار، دا حقيقة بنعيشها مع كل عميل جديد.</a:t>
            </a:r>
          </a:p>
          <a:p>
            <a:pPr algn="ctr" rtl="true">
              <a:lnSpc>
                <a:spcPts val="3499"/>
              </a:lnSpc>
            </a:pPr>
            <a:r>
              <a:rPr lang="ar-EG" sz="2499" spc="64">
                <a:solidFill>
                  <a:srgbClr val="000000"/>
                </a:solidFill>
                <a:latin typeface="Ahlan"/>
                <a:ea typeface="Ahlan"/>
                <a:cs typeface="Ahlan"/>
                <a:sym typeface="Ahlan"/>
                <a:rtl val="true"/>
              </a:rPr>
              <a:t>ومن هنا بتبدأ الحكاية من جديد مع كل حد يختار "مرمر". </a:t>
            </a:r>
          </a:p>
          <a:p>
            <a:pPr algn="ctr" rtl="true">
              <a:lnSpc>
                <a:spcPts val="349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true" rot="0">
              <a:off x="0" y="0"/>
              <a:ext cx="24384000" cy="13716000"/>
            </a:xfrm>
            <a:custGeom>
              <a:avLst/>
              <a:gdLst/>
              <a:ahLst/>
              <a:cxnLst/>
              <a:rect r="r" b="b" t="t" l="l"/>
              <a:pathLst>
                <a:path h="13716000" w="24384000">
                  <a:moveTo>
                    <a:pt x="0" y="13716000"/>
                  </a:moveTo>
                  <a:lnTo>
                    <a:pt x="24384000" y="13716000"/>
                  </a:lnTo>
                  <a:lnTo>
                    <a:pt x="24384000" y="0"/>
                  </a:lnTo>
                  <a:lnTo>
                    <a:pt x="0" y="0"/>
                  </a:lnTo>
                  <a:lnTo>
                    <a:pt x="0" y="13716000"/>
                  </a:lnTo>
                  <a:close/>
                </a:path>
              </a:pathLst>
            </a:custGeom>
            <a:blipFill>
              <a:blip r:embed="rId2"/>
              <a:stretch>
                <a:fillRect l="0" t="-9514" r="0" b="-9514"/>
              </a:stretch>
            </a:blipFill>
          </p:spPr>
        </p:sp>
      </p:grpSp>
      <p:grpSp>
        <p:nvGrpSpPr>
          <p:cNvPr name="Group 4" id="4"/>
          <p:cNvGrpSpPr/>
          <p:nvPr/>
        </p:nvGrpSpPr>
        <p:grpSpPr>
          <a:xfrm rot="0">
            <a:off x="4581305" y="-1330131"/>
            <a:ext cx="4581305" cy="10287000"/>
            <a:chOff x="0" y="0"/>
            <a:chExt cx="6108407" cy="13716000"/>
          </a:xfrm>
        </p:grpSpPr>
        <p:sp>
          <p:nvSpPr>
            <p:cNvPr name="Freeform 5" id="5"/>
            <p:cNvSpPr/>
            <p:nvPr/>
          </p:nvSpPr>
          <p:spPr>
            <a:xfrm flipH="false" flipV="false" rot="0">
              <a:off x="0" y="0"/>
              <a:ext cx="6108446" cy="13716000"/>
            </a:xfrm>
            <a:custGeom>
              <a:avLst/>
              <a:gdLst/>
              <a:ahLst/>
              <a:cxnLst/>
              <a:rect r="r" b="b" t="t" l="l"/>
              <a:pathLst>
                <a:path h="13716000" w="6108446">
                  <a:moveTo>
                    <a:pt x="0" y="0"/>
                  </a:moveTo>
                  <a:lnTo>
                    <a:pt x="6108446" y="0"/>
                  </a:lnTo>
                  <a:lnTo>
                    <a:pt x="6108446" y="13716000"/>
                  </a:lnTo>
                  <a:lnTo>
                    <a:pt x="0" y="13716000"/>
                  </a:lnTo>
                  <a:close/>
                </a:path>
              </a:pathLst>
            </a:custGeom>
            <a:blipFill>
              <a:blip r:embed="rId3"/>
              <a:stretch>
                <a:fillRect l="-24847" t="0" r="-24846" b="0"/>
              </a:stretch>
            </a:blipFill>
          </p:spPr>
        </p:sp>
      </p:grpSp>
      <p:grpSp>
        <p:nvGrpSpPr>
          <p:cNvPr name="Group 6" id="6"/>
          <p:cNvGrpSpPr/>
          <p:nvPr/>
        </p:nvGrpSpPr>
        <p:grpSpPr>
          <a:xfrm rot="0">
            <a:off x="0" y="-714945"/>
            <a:ext cx="4581305" cy="10287000"/>
            <a:chOff x="0" y="0"/>
            <a:chExt cx="6108407" cy="13716000"/>
          </a:xfrm>
        </p:grpSpPr>
        <p:sp>
          <p:nvSpPr>
            <p:cNvPr name="Freeform 7" id="7"/>
            <p:cNvSpPr/>
            <p:nvPr/>
          </p:nvSpPr>
          <p:spPr>
            <a:xfrm flipH="false" flipV="false" rot="0">
              <a:off x="0" y="0"/>
              <a:ext cx="6108446" cy="13716000"/>
            </a:xfrm>
            <a:custGeom>
              <a:avLst/>
              <a:gdLst/>
              <a:ahLst/>
              <a:cxnLst/>
              <a:rect r="r" b="b" t="t" l="l"/>
              <a:pathLst>
                <a:path h="13716000" w="6108446">
                  <a:moveTo>
                    <a:pt x="0" y="0"/>
                  </a:moveTo>
                  <a:lnTo>
                    <a:pt x="6108446" y="0"/>
                  </a:lnTo>
                  <a:lnTo>
                    <a:pt x="6108446" y="13716000"/>
                  </a:lnTo>
                  <a:lnTo>
                    <a:pt x="0" y="13716000"/>
                  </a:lnTo>
                  <a:close/>
                </a:path>
              </a:pathLst>
            </a:custGeom>
            <a:blipFill>
              <a:blip r:embed="rId4"/>
              <a:stretch>
                <a:fillRect l="-61856" t="0" r="-61856" b="0"/>
              </a:stretch>
            </a:blipFill>
          </p:spPr>
        </p:sp>
      </p:grpSp>
      <p:grpSp>
        <p:nvGrpSpPr>
          <p:cNvPr name="Group 8" id="8"/>
          <p:cNvGrpSpPr/>
          <p:nvPr/>
        </p:nvGrpSpPr>
        <p:grpSpPr>
          <a:xfrm rot="0">
            <a:off x="9144000" y="-517577"/>
            <a:ext cx="4581305" cy="10287000"/>
            <a:chOff x="0" y="0"/>
            <a:chExt cx="6108407" cy="13716000"/>
          </a:xfrm>
        </p:grpSpPr>
        <p:sp>
          <p:nvSpPr>
            <p:cNvPr name="Freeform 9" id="9"/>
            <p:cNvSpPr/>
            <p:nvPr/>
          </p:nvSpPr>
          <p:spPr>
            <a:xfrm flipH="false" flipV="false" rot="0">
              <a:off x="0" y="0"/>
              <a:ext cx="6108446" cy="13716000"/>
            </a:xfrm>
            <a:custGeom>
              <a:avLst/>
              <a:gdLst/>
              <a:ahLst/>
              <a:cxnLst/>
              <a:rect r="r" b="b" t="t" l="l"/>
              <a:pathLst>
                <a:path h="13716000" w="6108446">
                  <a:moveTo>
                    <a:pt x="0" y="0"/>
                  </a:moveTo>
                  <a:lnTo>
                    <a:pt x="6108446" y="0"/>
                  </a:lnTo>
                  <a:lnTo>
                    <a:pt x="6108446" y="13716000"/>
                  </a:lnTo>
                  <a:lnTo>
                    <a:pt x="0" y="13716000"/>
                  </a:lnTo>
                  <a:close/>
                </a:path>
              </a:pathLst>
            </a:custGeom>
            <a:blipFill>
              <a:blip r:embed="rId5"/>
              <a:stretch>
                <a:fillRect l="-24847" t="0" r="-24846" b="0"/>
              </a:stretch>
            </a:blipFill>
          </p:spPr>
        </p:sp>
      </p:grpSp>
      <p:grpSp>
        <p:nvGrpSpPr>
          <p:cNvPr name="Group 10" id="10"/>
          <p:cNvGrpSpPr/>
          <p:nvPr/>
        </p:nvGrpSpPr>
        <p:grpSpPr>
          <a:xfrm rot="0">
            <a:off x="13743914" y="-1498549"/>
            <a:ext cx="4581305" cy="10287000"/>
            <a:chOff x="0" y="0"/>
            <a:chExt cx="6108407" cy="13716000"/>
          </a:xfrm>
        </p:grpSpPr>
        <p:sp>
          <p:nvSpPr>
            <p:cNvPr name="Freeform 11" id="11"/>
            <p:cNvSpPr/>
            <p:nvPr/>
          </p:nvSpPr>
          <p:spPr>
            <a:xfrm flipH="false" flipV="false" rot="0">
              <a:off x="0" y="0"/>
              <a:ext cx="6108446" cy="13716000"/>
            </a:xfrm>
            <a:custGeom>
              <a:avLst/>
              <a:gdLst/>
              <a:ahLst/>
              <a:cxnLst/>
              <a:rect r="r" b="b" t="t" l="l"/>
              <a:pathLst>
                <a:path h="13716000" w="6108446">
                  <a:moveTo>
                    <a:pt x="0" y="0"/>
                  </a:moveTo>
                  <a:lnTo>
                    <a:pt x="6108446" y="0"/>
                  </a:lnTo>
                  <a:lnTo>
                    <a:pt x="6108446" y="13716000"/>
                  </a:lnTo>
                  <a:lnTo>
                    <a:pt x="0" y="13716000"/>
                  </a:lnTo>
                  <a:close/>
                </a:path>
              </a:pathLst>
            </a:custGeom>
            <a:blipFill>
              <a:blip r:embed="rId6"/>
              <a:stretch>
                <a:fillRect l="-62793" t="0" r="-62792" b="0"/>
              </a:stretch>
            </a:blipFill>
          </p:spPr>
        </p:sp>
      </p:grpSp>
      <p:grpSp>
        <p:nvGrpSpPr>
          <p:cNvPr name="Group 12" id="12"/>
          <p:cNvGrpSpPr/>
          <p:nvPr/>
        </p:nvGrpSpPr>
        <p:grpSpPr>
          <a:xfrm rot="0">
            <a:off x="-117462" y="305149"/>
            <a:ext cx="19870473" cy="10158779"/>
            <a:chOff x="0" y="0"/>
            <a:chExt cx="26493964" cy="13545039"/>
          </a:xfrm>
        </p:grpSpPr>
        <p:sp>
          <p:nvSpPr>
            <p:cNvPr name="Freeform 13" id="13"/>
            <p:cNvSpPr/>
            <p:nvPr/>
          </p:nvSpPr>
          <p:spPr>
            <a:xfrm flipH="false" flipV="false" rot="0">
              <a:off x="0" y="0"/>
              <a:ext cx="26493977" cy="13545058"/>
            </a:xfrm>
            <a:custGeom>
              <a:avLst/>
              <a:gdLst/>
              <a:ahLst/>
              <a:cxnLst/>
              <a:rect r="r" b="b" t="t" l="l"/>
              <a:pathLst>
                <a:path h="13545058" w="26493977">
                  <a:moveTo>
                    <a:pt x="0" y="0"/>
                  </a:moveTo>
                  <a:lnTo>
                    <a:pt x="26493977" y="0"/>
                  </a:lnTo>
                  <a:lnTo>
                    <a:pt x="26493977" y="13545058"/>
                  </a:lnTo>
                  <a:lnTo>
                    <a:pt x="0" y="13545058"/>
                  </a:lnTo>
                  <a:lnTo>
                    <a:pt x="0" y="0"/>
                  </a:lnTo>
                  <a:close/>
                </a:path>
              </a:pathLst>
            </a:custGeom>
            <a:blipFill>
              <a:blip r:embed="rId7"/>
              <a:stretch>
                <a:fillRect l="-30" t="0" r="-30" b="0"/>
              </a:stretch>
            </a:blipFill>
          </p:spPr>
        </p:sp>
      </p:grpSp>
      <p:sp>
        <p:nvSpPr>
          <p:cNvPr name="Freeform 14" id="14"/>
          <p:cNvSpPr/>
          <p:nvPr/>
        </p:nvSpPr>
        <p:spPr>
          <a:xfrm flipH="false" flipV="false" rot="0">
            <a:off x="1168099" y="6449790"/>
            <a:ext cx="15951802" cy="3158430"/>
          </a:xfrm>
          <a:custGeom>
            <a:avLst/>
            <a:gdLst/>
            <a:ahLst/>
            <a:cxnLst/>
            <a:rect r="r" b="b" t="t" l="l"/>
            <a:pathLst>
              <a:path h="3158430" w="15951802">
                <a:moveTo>
                  <a:pt x="0" y="0"/>
                </a:moveTo>
                <a:lnTo>
                  <a:pt x="15951802" y="0"/>
                </a:lnTo>
                <a:lnTo>
                  <a:pt x="15951802" y="3158430"/>
                </a:lnTo>
                <a:lnTo>
                  <a:pt x="0" y="3158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168099" y="6567984"/>
            <a:ext cx="16223128" cy="2603271"/>
          </a:xfrm>
          <a:prstGeom prst="rect">
            <a:avLst/>
          </a:prstGeom>
        </p:spPr>
        <p:txBody>
          <a:bodyPr anchor="t" rtlCol="false" tIns="0" lIns="0" bIns="0" rIns="0">
            <a:spAutoFit/>
          </a:bodyPr>
          <a:lstStyle/>
          <a:p>
            <a:pPr algn="ctr">
              <a:lnSpc>
                <a:spcPts val="21359"/>
              </a:lnSpc>
            </a:pPr>
            <a:r>
              <a:rPr lang="en-US" sz="15256">
                <a:solidFill>
                  <a:srgbClr val="FFFFFF"/>
                </a:solidFill>
                <a:latin typeface="Black Mango"/>
                <a:ea typeface="Black Mango"/>
                <a:cs typeface="Black Mango"/>
                <a:sym typeface="Black Mango"/>
              </a:rPr>
              <a:t>OUR PRODUCTS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3DC"/>
        </a:solidFill>
      </p:bgPr>
    </p:bg>
    <p:spTree>
      <p:nvGrpSpPr>
        <p:cNvPr id="1" name=""/>
        <p:cNvGrpSpPr/>
        <p:nvPr/>
      </p:nvGrpSpPr>
      <p:grpSpPr>
        <a:xfrm>
          <a:off x="0" y="0"/>
          <a:ext cx="0" cy="0"/>
          <a:chOff x="0" y="0"/>
          <a:chExt cx="0" cy="0"/>
        </a:xfrm>
      </p:grpSpPr>
      <p:grpSp>
        <p:nvGrpSpPr>
          <p:cNvPr name="Group 2" id="2"/>
          <p:cNvGrpSpPr/>
          <p:nvPr/>
        </p:nvGrpSpPr>
        <p:grpSpPr>
          <a:xfrm rot="0">
            <a:off x="0" y="0"/>
            <a:ext cx="9502465" cy="10287000"/>
            <a:chOff x="0" y="0"/>
            <a:chExt cx="2502707" cy="2709333"/>
          </a:xfrm>
        </p:grpSpPr>
        <p:sp>
          <p:nvSpPr>
            <p:cNvPr name="Freeform 3" id="3"/>
            <p:cNvSpPr/>
            <p:nvPr/>
          </p:nvSpPr>
          <p:spPr>
            <a:xfrm flipH="false" flipV="false" rot="0">
              <a:off x="0" y="0"/>
              <a:ext cx="2502707" cy="2709333"/>
            </a:xfrm>
            <a:custGeom>
              <a:avLst/>
              <a:gdLst/>
              <a:ahLst/>
              <a:cxnLst/>
              <a:rect r="r" b="b" t="t" l="l"/>
              <a:pathLst>
                <a:path h="2709333" w="2502707">
                  <a:moveTo>
                    <a:pt x="0" y="0"/>
                  </a:moveTo>
                  <a:lnTo>
                    <a:pt x="2502707" y="0"/>
                  </a:lnTo>
                  <a:lnTo>
                    <a:pt x="2502707" y="2709333"/>
                  </a:lnTo>
                  <a:lnTo>
                    <a:pt x="0" y="2709333"/>
                  </a:lnTo>
                  <a:close/>
                </a:path>
              </a:pathLst>
            </a:custGeom>
            <a:solidFill>
              <a:srgbClr val="EDE2CC"/>
            </a:solidFill>
          </p:spPr>
        </p:sp>
        <p:sp>
          <p:nvSpPr>
            <p:cNvPr name="TextBox 4" id="4"/>
            <p:cNvSpPr txBox="true"/>
            <p:nvPr/>
          </p:nvSpPr>
          <p:spPr>
            <a:xfrm>
              <a:off x="0" y="-28575"/>
              <a:ext cx="2502707" cy="2737908"/>
            </a:xfrm>
            <a:prstGeom prst="rect">
              <a:avLst/>
            </a:prstGeom>
          </p:spPr>
          <p:txBody>
            <a:bodyPr anchor="ctr" rtlCol="false" tIns="50800" lIns="50800" bIns="50800" rIns="50800"/>
            <a:lstStyle/>
            <a:p>
              <a:pPr algn="ctr">
                <a:lnSpc>
                  <a:spcPts val="2470"/>
                </a:lnSpc>
              </a:pPr>
            </a:p>
          </p:txBody>
        </p:sp>
      </p:grpSp>
      <p:sp>
        <p:nvSpPr>
          <p:cNvPr name="TextBox 5" id="5"/>
          <p:cNvSpPr txBox="true"/>
          <p:nvPr/>
        </p:nvSpPr>
        <p:spPr>
          <a:xfrm rot="0">
            <a:off x="1402963" y="593725"/>
            <a:ext cx="15482074" cy="9271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Features &amp; Benefits</a:t>
            </a:r>
          </a:p>
        </p:txBody>
      </p:sp>
      <p:grpSp>
        <p:nvGrpSpPr>
          <p:cNvPr name="Group 6" id="6"/>
          <p:cNvGrpSpPr/>
          <p:nvPr/>
        </p:nvGrpSpPr>
        <p:grpSpPr>
          <a:xfrm rot="0">
            <a:off x="254682" y="7269134"/>
            <a:ext cx="9016659" cy="810463"/>
            <a:chOff x="0" y="0"/>
            <a:chExt cx="12022212" cy="1080618"/>
          </a:xfrm>
        </p:grpSpPr>
        <p:sp>
          <p:nvSpPr>
            <p:cNvPr name="TextBox 7" id="7"/>
            <p:cNvSpPr txBox="true"/>
            <p:nvPr/>
          </p:nvSpPr>
          <p:spPr>
            <a:xfrm rot="0">
              <a:off x="0" y="194791"/>
              <a:ext cx="12022212" cy="885827"/>
            </a:xfrm>
            <a:prstGeom prst="rect">
              <a:avLst/>
            </a:prstGeom>
          </p:spPr>
          <p:txBody>
            <a:bodyPr anchor="t" rtlCol="false" tIns="0" lIns="0" bIns="0" rIns="0">
              <a:spAutoFit/>
            </a:bodyPr>
            <a:lstStyle/>
            <a:p>
              <a:pPr algn="ctr">
                <a:lnSpc>
                  <a:spcPts val="4500"/>
                </a:lnSpc>
                <a:spcBef>
                  <a:spcPct val="0"/>
                </a:spcBef>
              </a:pPr>
              <a:r>
                <a:rPr lang="en-US" sz="4500" spc="666">
                  <a:solidFill>
                    <a:srgbClr val="8F4C06"/>
                  </a:solidFill>
                  <a:latin typeface="The Seasons"/>
                  <a:ea typeface="The Seasons"/>
                  <a:cs typeface="The Seasons"/>
                  <a:sym typeface="The Seasons"/>
                </a:rPr>
                <a:t>Fashion-Forward</a:t>
              </a:r>
            </a:p>
          </p:txBody>
        </p:sp>
        <p:sp>
          <p:nvSpPr>
            <p:cNvPr name="Freeform 8" id="8"/>
            <p:cNvSpPr/>
            <p:nvPr/>
          </p:nvSpPr>
          <p:spPr>
            <a:xfrm flipH="false" flipV="false" rot="0">
              <a:off x="623784" y="0"/>
              <a:ext cx="1080618" cy="1080618"/>
            </a:xfrm>
            <a:custGeom>
              <a:avLst/>
              <a:gdLst/>
              <a:ahLst/>
              <a:cxnLst/>
              <a:rect r="r" b="b" t="t" l="l"/>
              <a:pathLst>
                <a:path h="1080618" w="1080618">
                  <a:moveTo>
                    <a:pt x="0" y="0"/>
                  </a:moveTo>
                  <a:lnTo>
                    <a:pt x="1080617" y="0"/>
                  </a:lnTo>
                  <a:lnTo>
                    <a:pt x="1080617" y="1080618"/>
                  </a:lnTo>
                  <a:lnTo>
                    <a:pt x="0" y="1080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11802" y="5973734"/>
            <a:ext cx="9016659" cy="810463"/>
            <a:chOff x="0" y="0"/>
            <a:chExt cx="12022212" cy="1080618"/>
          </a:xfrm>
        </p:grpSpPr>
        <p:sp>
          <p:nvSpPr>
            <p:cNvPr name="TextBox 10" id="10"/>
            <p:cNvSpPr txBox="true"/>
            <p:nvPr/>
          </p:nvSpPr>
          <p:spPr>
            <a:xfrm rot="0">
              <a:off x="0" y="111683"/>
              <a:ext cx="12022212" cy="885827"/>
            </a:xfrm>
            <a:prstGeom prst="rect">
              <a:avLst/>
            </a:prstGeom>
          </p:spPr>
          <p:txBody>
            <a:bodyPr anchor="t" rtlCol="false" tIns="0" lIns="0" bIns="0" rIns="0">
              <a:spAutoFit/>
            </a:bodyPr>
            <a:lstStyle/>
            <a:p>
              <a:pPr algn="ctr">
                <a:lnSpc>
                  <a:spcPts val="4500"/>
                </a:lnSpc>
                <a:spcBef>
                  <a:spcPct val="0"/>
                </a:spcBef>
              </a:pPr>
              <a:r>
                <a:rPr lang="en-US" sz="4500" spc="666">
                  <a:solidFill>
                    <a:srgbClr val="8F4C06"/>
                  </a:solidFill>
                  <a:latin typeface="The Seasons"/>
                  <a:ea typeface="The Seasons"/>
                  <a:cs typeface="The Seasons"/>
                  <a:sym typeface="The Seasons"/>
                </a:rPr>
                <a:t>Customization</a:t>
              </a:r>
            </a:p>
          </p:txBody>
        </p:sp>
        <p:sp>
          <p:nvSpPr>
            <p:cNvPr name="Freeform 11" id="11"/>
            <p:cNvSpPr/>
            <p:nvPr/>
          </p:nvSpPr>
          <p:spPr>
            <a:xfrm flipH="false" flipV="false" rot="0">
              <a:off x="1245762" y="0"/>
              <a:ext cx="1080618" cy="1080618"/>
            </a:xfrm>
            <a:custGeom>
              <a:avLst/>
              <a:gdLst/>
              <a:ahLst/>
              <a:cxnLst/>
              <a:rect r="r" b="b" t="t" l="l"/>
              <a:pathLst>
                <a:path h="1080618" w="1080618">
                  <a:moveTo>
                    <a:pt x="0" y="0"/>
                  </a:moveTo>
                  <a:lnTo>
                    <a:pt x="1080618" y="0"/>
                  </a:lnTo>
                  <a:lnTo>
                    <a:pt x="1080618" y="1080618"/>
                  </a:lnTo>
                  <a:lnTo>
                    <a:pt x="0" y="1080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2" id="12"/>
          <p:cNvGrpSpPr/>
          <p:nvPr/>
        </p:nvGrpSpPr>
        <p:grpSpPr>
          <a:xfrm rot="0">
            <a:off x="0" y="4534620"/>
            <a:ext cx="9016659" cy="810463"/>
            <a:chOff x="0" y="0"/>
            <a:chExt cx="12022212" cy="1080618"/>
          </a:xfrm>
        </p:grpSpPr>
        <p:sp>
          <p:nvSpPr>
            <p:cNvPr name="TextBox 13" id="13"/>
            <p:cNvSpPr txBox="true"/>
            <p:nvPr/>
          </p:nvSpPr>
          <p:spPr>
            <a:xfrm rot="0">
              <a:off x="0" y="111683"/>
              <a:ext cx="12022212" cy="885827"/>
            </a:xfrm>
            <a:prstGeom prst="rect">
              <a:avLst/>
            </a:prstGeom>
          </p:spPr>
          <p:txBody>
            <a:bodyPr anchor="t" rtlCol="false" tIns="0" lIns="0" bIns="0" rIns="0">
              <a:spAutoFit/>
            </a:bodyPr>
            <a:lstStyle/>
            <a:p>
              <a:pPr algn="ctr">
                <a:lnSpc>
                  <a:spcPts val="4500"/>
                </a:lnSpc>
                <a:spcBef>
                  <a:spcPct val="0"/>
                </a:spcBef>
              </a:pPr>
              <a:r>
                <a:rPr lang="en-US" sz="4500" spc="666">
                  <a:solidFill>
                    <a:srgbClr val="8F4C06"/>
                  </a:solidFill>
                  <a:latin typeface="The Seasons"/>
                  <a:ea typeface="The Seasons"/>
                  <a:cs typeface="The Seasons"/>
                  <a:sym typeface="The Seasons"/>
                </a:rPr>
                <a:t>Limited Editions</a:t>
              </a:r>
            </a:p>
          </p:txBody>
        </p:sp>
        <p:sp>
          <p:nvSpPr>
            <p:cNvPr name="Freeform 14" id="14"/>
            <p:cNvSpPr/>
            <p:nvPr/>
          </p:nvSpPr>
          <p:spPr>
            <a:xfrm flipH="false" flipV="false" rot="0">
              <a:off x="963360" y="0"/>
              <a:ext cx="1080618" cy="1080618"/>
            </a:xfrm>
            <a:custGeom>
              <a:avLst/>
              <a:gdLst/>
              <a:ahLst/>
              <a:cxnLst/>
              <a:rect r="r" b="b" t="t" l="l"/>
              <a:pathLst>
                <a:path h="1080618" w="1080618">
                  <a:moveTo>
                    <a:pt x="0" y="0"/>
                  </a:moveTo>
                  <a:lnTo>
                    <a:pt x="1080618" y="0"/>
                  </a:lnTo>
                  <a:lnTo>
                    <a:pt x="1080618" y="1080618"/>
                  </a:lnTo>
                  <a:lnTo>
                    <a:pt x="0" y="1080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5" id="15"/>
          <p:cNvGrpSpPr/>
          <p:nvPr/>
        </p:nvGrpSpPr>
        <p:grpSpPr>
          <a:xfrm rot="0">
            <a:off x="579106" y="3092721"/>
            <a:ext cx="9016659" cy="810463"/>
            <a:chOff x="0" y="0"/>
            <a:chExt cx="12022212" cy="1080618"/>
          </a:xfrm>
        </p:grpSpPr>
        <p:sp>
          <p:nvSpPr>
            <p:cNvPr name="TextBox 16" id="16"/>
            <p:cNvSpPr txBox="true"/>
            <p:nvPr/>
          </p:nvSpPr>
          <p:spPr>
            <a:xfrm rot="0">
              <a:off x="0" y="111683"/>
              <a:ext cx="12022212" cy="885827"/>
            </a:xfrm>
            <a:prstGeom prst="rect">
              <a:avLst/>
            </a:prstGeom>
          </p:spPr>
          <p:txBody>
            <a:bodyPr anchor="t" rtlCol="false" tIns="0" lIns="0" bIns="0" rIns="0">
              <a:spAutoFit/>
            </a:bodyPr>
            <a:lstStyle/>
            <a:p>
              <a:pPr algn="ctr">
                <a:lnSpc>
                  <a:spcPts val="4500"/>
                </a:lnSpc>
                <a:spcBef>
                  <a:spcPct val="0"/>
                </a:spcBef>
              </a:pPr>
              <a:r>
                <a:rPr lang="en-US" sz="4500" spc="666">
                  <a:solidFill>
                    <a:srgbClr val="8F4C06"/>
                  </a:solidFill>
                  <a:latin typeface="The Seasons"/>
                  <a:ea typeface="The Seasons"/>
                  <a:cs typeface="The Seasons"/>
                  <a:sym typeface="The Seasons"/>
                </a:rPr>
                <a:t>Handcrafted Quality</a:t>
              </a:r>
            </a:p>
          </p:txBody>
        </p:sp>
        <p:sp>
          <p:nvSpPr>
            <p:cNvPr name="Freeform 17" id="17"/>
            <p:cNvSpPr/>
            <p:nvPr/>
          </p:nvSpPr>
          <p:spPr>
            <a:xfrm flipH="false" flipV="false" rot="0">
              <a:off x="57309" y="0"/>
              <a:ext cx="1080618" cy="1080618"/>
            </a:xfrm>
            <a:custGeom>
              <a:avLst/>
              <a:gdLst/>
              <a:ahLst/>
              <a:cxnLst/>
              <a:rect r="r" b="b" t="t" l="l"/>
              <a:pathLst>
                <a:path h="1080618" w="1080618">
                  <a:moveTo>
                    <a:pt x="0" y="0"/>
                  </a:moveTo>
                  <a:lnTo>
                    <a:pt x="1080618" y="0"/>
                  </a:lnTo>
                  <a:lnTo>
                    <a:pt x="1080618" y="1080618"/>
                  </a:lnTo>
                  <a:lnTo>
                    <a:pt x="0" y="1080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8" id="18"/>
          <p:cNvGrpSpPr/>
          <p:nvPr/>
        </p:nvGrpSpPr>
        <p:grpSpPr>
          <a:xfrm rot="0">
            <a:off x="9814198" y="3092721"/>
            <a:ext cx="9016659" cy="810463"/>
            <a:chOff x="0" y="0"/>
            <a:chExt cx="12022212" cy="1080618"/>
          </a:xfrm>
        </p:grpSpPr>
        <p:sp>
          <p:nvSpPr>
            <p:cNvPr name="TextBox 19" id="19"/>
            <p:cNvSpPr txBox="true"/>
            <p:nvPr/>
          </p:nvSpPr>
          <p:spPr>
            <a:xfrm rot="0">
              <a:off x="0" y="111683"/>
              <a:ext cx="12022212" cy="885827"/>
            </a:xfrm>
            <a:prstGeom prst="rect">
              <a:avLst/>
            </a:prstGeom>
          </p:spPr>
          <p:txBody>
            <a:bodyPr anchor="t" rtlCol="false" tIns="0" lIns="0" bIns="0" rIns="0">
              <a:spAutoFit/>
            </a:bodyPr>
            <a:lstStyle/>
            <a:p>
              <a:pPr algn="ctr">
                <a:lnSpc>
                  <a:spcPts val="4500"/>
                </a:lnSpc>
                <a:spcBef>
                  <a:spcPct val="0"/>
                </a:spcBef>
              </a:pPr>
              <a:r>
                <a:rPr lang="en-US" sz="4500" spc="666">
                  <a:solidFill>
                    <a:srgbClr val="8F4C06"/>
                  </a:solidFill>
                  <a:latin typeface="The Seasons"/>
                  <a:ea typeface="The Seasons"/>
                  <a:cs typeface="The Seasons"/>
                  <a:sym typeface="The Seasons"/>
                </a:rPr>
                <a:t>Unique Expression</a:t>
              </a:r>
            </a:p>
          </p:txBody>
        </p:sp>
        <p:sp>
          <p:nvSpPr>
            <p:cNvPr name="Freeform 20" id="20"/>
            <p:cNvSpPr/>
            <p:nvPr/>
          </p:nvSpPr>
          <p:spPr>
            <a:xfrm flipH="false" flipV="false" rot="0">
              <a:off x="432565" y="0"/>
              <a:ext cx="1080618" cy="1080618"/>
            </a:xfrm>
            <a:custGeom>
              <a:avLst/>
              <a:gdLst/>
              <a:ahLst/>
              <a:cxnLst/>
              <a:rect r="r" b="b" t="t" l="l"/>
              <a:pathLst>
                <a:path h="1080618" w="1080618">
                  <a:moveTo>
                    <a:pt x="0" y="0"/>
                  </a:moveTo>
                  <a:lnTo>
                    <a:pt x="1080618" y="0"/>
                  </a:lnTo>
                  <a:lnTo>
                    <a:pt x="1080618" y="1080618"/>
                  </a:lnTo>
                  <a:lnTo>
                    <a:pt x="0" y="1080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1" id="21"/>
          <p:cNvGrpSpPr/>
          <p:nvPr/>
        </p:nvGrpSpPr>
        <p:grpSpPr>
          <a:xfrm rot="0">
            <a:off x="9814198" y="4534620"/>
            <a:ext cx="9016659" cy="810463"/>
            <a:chOff x="0" y="0"/>
            <a:chExt cx="12022212" cy="1080618"/>
          </a:xfrm>
        </p:grpSpPr>
        <p:sp>
          <p:nvSpPr>
            <p:cNvPr name="TextBox 22" id="22"/>
            <p:cNvSpPr txBox="true"/>
            <p:nvPr/>
          </p:nvSpPr>
          <p:spPr>
            <a:xfrm rot="0">
              <a:off x="0" y="111683"/>
              <a:ext cx="12022212" cy="885827"/>
            </a:xfrm>
            <a:prstGeom prst="rect">
              <a:avLst/>
            </a:prstGeom>
          </p:spPr>
          <p:txBody>
            <a:bodyPr anchor="t" rtlCol="false" tIns="0" lIns="0" bIns="0" rIns="0">
              <a:spAutoFit/>
            </a:bodyPr>
            <a:lstStyle/>
            <a:p>
              <a:pPr algn="ctr">
                <a:lnSpc>
                  <a:spcPts val="4500"/>
                </a:lnSpc>
                <a:spcBef>
                  <a:spcPct val="0"/>
                </a:spcBef>
              </a:pPr>
              <a:r>
                <a:rPr lang="en-US" sz="4500" spc="666">
                  <a:solidFill>
                    <a:srgbClr val="8F4C06"/>
                  </a:solidFill>
                  <a:latin typeface="The Seasons"/>
                  <a:ea typeface="The Seasons"/>
                  <a:cs typeface="The Seasons"/>
                  <a:sym typeface="The Seasons"/>
                </a:rPr>
                <a:t>Social Recognition</a:t>
              </a:r>
            </a:p>
          </p:txBody>
        </p:sp>
        <p:sp>
          <p:nvSpPr>
            <p:cNvPr name="Freeform 23" id="23"/>
            <p:cNvSpPr/>
            <p:nvPr/>
          </p:nvSpPr>
          <p:spPr>
            <a:xfrm flipH="false" flipV="false" rot="0">
              <a:off x="432565" y="0"/>
              <a:ext cx="1080618" cy="1080618"/>
            </a:xfrm>
            <a:custGeom>
              <a:avLst/>
              <a:gdLst/>
              <a:ahLst/>
              <a:cxnLst/>
              <a:rect r="r" b="b" t="t" l="l"/>
              <a:pathLst>
                <a:path h="1080618" w="1080618">
                  <a:moveTo>
                    <a:pt x="0" y="0"/>
                  </a:moveTo>
                  <a:lnTo>
                    <a:pt x="1080618" y="0"/>
                  </a:lnTo>
                  <a:lnTo>
                    <a:pt x="1080618" y="1080618"/>
                  </a:lnTo>
                  <a:lnTo>
                    <a:pt x="0" y="1080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4" id="24"/>
          <p:cNvGrpSpPr/>
          <p:nvPr/>
        </p:nvGrpSpPr>
        <p:grpSpPr>
          <a:xfrm rot="0">
            <a:off x="8492027" y="5901877"/>
            <a:ext cx="9016659" cy="810463"/>
            <a:chOff x="0" y="0"/>
            <a:chExt cx="12022212" cy="1080618"/>
          </a:xfrm>
        </p:grpSpPr>
        <p:sp>
          <p:nvSpPr>
            <p:cNvPr name="TextBox 25" id="25"/>
            <p:cNvSpPr txBox="true"/>
            <p:nvPr/>
          </p:nvSpPr>
          <p:spPr>
            <a:xfrm rot="0">
              <a:off x="0" y="111683"/>
              <a:ext cx="12022212" cy="885827"/>
            </a:xfrm>
            <a:prstGeom prst="rect">
              <a:avLst/>
            </a:prstGeom>
          </p:spPr>
          <p:txBody>
            <a:bodyPr anchor="t" rtlCol="false" tIns="0" lIns="0" bIns="0" rIns="0">
              <a:spAutoFit/>
            </a:bodyPr>
            <a:lstStyle/>
            <a:p>
              <a:pPr algn="ctr">
                <a:lnSpc>
                  <a:spcPts val="4500"/>
                </a:lnSpc>
                <a:spcBef>
                  <a:spcPct val="0"/>
                </a:spcBef>
              </a:pPr>
              <a:r>
                <a:rPr lang="en-US" sz="4500" spc="666">
                  <a:solidFill>
                    <a:srgbClr val="8F4C06"/>
                  </a:solidFill>
                  <a:latin typeface="The Seasons"/>
                  <a:ea typeface="The Seasons"/>
                  <a:cs typeface="The Seasons"/>
                  <a:sym typeface="The Seasons"/>
                </a:rPr>
                <a:t>Exclusivity</a:t>
              </a:r>
            </a:p>
          </p:txBody>
        </p:sp>
        <p:sp>
          <p:nvSpPr>
            <p:cNvPr name="Freeform 26" id="26"/>
            <p:cNvSpPr/>
            <p:nvPr/>
          </p:nvSpPr>
          <p:spPr>
            <a:xfrm flipH="false" flipV="false" rot="0">
              <a:off x="2223364" y="0"/>
              <a:ext cx="1080618" cy="1080618"/>
            </a:xfrm>
            <a:custGeom>
              <a:avLst/>
              <a:gdLst/>
              <a:ahLst/>
              <a:cxnLst/>
              <a:rect r="r" b="b" t="t" l="l"/>
              <a:pathLst>
                <a:path h="1080618" w="1080618">
                  <a:moveTo>
                    <a:pt x="0" y="0"/>
                  </a:moveTo>
                  <a:lnTo>
                    <a:pt x="1080618" y="0"/>
                  </a:lnTo>
                  <a:lnTo>
                    <a:pt x="1080618" y="1080618"/>
                  </a:lnTo>
                  <a:lnTo>
                    <a:pt x="0" y="1080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7" id="27"/>
          <p:cNvGrpSpPr/>
          <p:nvPr/>
        </p:nvGrpSpPr>
        <p:grpSpPr>
          <a:xfrm rot="0">
            <a:off x="9502465" y="7269134"/>
            <a:ext cx="10419457" cy="810463"/>
            <a:chOff x="0" y="0"/>
            <a:chExt cx="13892609" cy="1080618"/>
          </a:xfrm>
        </p:grpSpPr>
        <p:sp>
          <p:nvSpPr>
            <p:cNvPr name="TextBox 28" id="28"/>
            <p:cNvSpPr txBox="true"/>
            <p:nvPr/>
          </p:nvSpPr>
          <p:spPr>
            <a:xfrm rot="0">
              <a:off x="0" y="111683"/>
              <a:ext cx="13892609" cy="885827"/>
            </a:xfrm>
            <a:prstGeom prst="rect">
              <a:avLst/>
            </a:prstGeom>
          </p:spPr>
          <p:txBody>
            <a:bodyPr anchor="t" rtlCol="false" tIns="0" lIns="0" bIns="0" rIns="0">
              <a:spAutoFit/>
            </a:bodyPr>
            <a:lstStyle/>
            <a:p>
              <a:pPr algn="ctr">
                <a:lnSpc>
                  <a:spcPts val="4500"/>
                </a:lnSpc>
                <a:spcBef>
                  <a:spcPct val="0"/>
                </a:spcBef>
              </a:pPr>
              <a:r>
                <a:rPr lang="en-US" sz="4500" spc="666">
                  <a:solidFill>
                    <a:srgbClr val="8F4C06"/>
                  </a:solidFill>
                  <a:latin typeface="The Seasons"/>
                  <a:ea typeface="The Seasons"/>
                  <a:cs typeface="The Seasons"/>
                  <a:sym typeface="The Seasons"/>
                </a:rPr>
                <a:t>Customizable Trends</a:t>
              </a:r>
            </a:p>
          </p:txBody>
        </p:sp>
        <p:sp>
          <p:nvSpPr>
            <p:cNvPr name="Freeform 29" id="29"/>
            <p:cNvSpPr/>
            <p:nvPr/>
          </p:nvSpPr>
          <p:spPr>
            <a:xfrm flipH="false" flipV="false" rot="0">
              <a:off x="935198" y="0"/>
              <a:ext cx="1080618" cy="1080618"/>
            </a:xfrm>
            <a:custGeom>
              <a:avLst/>
              <a:gdLst/>
              <a:ahLst/>
              <a:cxnLst/>
              <a:rect r="r" b="b" t="t" l="l"/>
              <a:pathLst>
                <a:path h="1080618" w="1080618">
                  <a:moveTo>
                    <a:pt x="0" y="0"/>
                  </a:moveTo>
                  <a:lnTo>
                    <a:pt x="1080618" y="0"/>
                  </a:lnTo>
                  <a:lnTo>
                    <a:pt x="1080618" y="1080618"/>
                  </a:lnTo>
                  <a:lnTo>
                    <a:pt x="0" y="1080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grpSp>
        <p:nvGrpSpPr>
          <p:cNvPr name="Group 4" id="4"/>
          <p:cNvGrpSpPr/>
          <p:nvPr/>
        </p:nvGrpSpPr>
        <p:grpSpPr>
          <a:xfrm rot="0">
            <a:off x="601733" y="417046"/>
            <a:ext cx="4913837" cy="9452909"/>
            <a:chOff x="0" y="0"/>
            <a:chExt cx="6551783" cy="12603879"/>
          </a:xfrm>
        </p:grpSpPr>
        <p:sp>
          <p:nvSpPr>
            <p:cNvPr name="Freeform 5" id="5"/>
            <p:cNvSpPr/>
            <p:nvPr/>
          </p:nvSpPr>
          <p:spPr>
            <a:xfrm flipH="false" flipV="false" rot="0">
              <a:off x="0" y="0"/>
              <a:ext cx="6551803" cy="12603861"/>
            </a:xfrm>
            <a:custGeom>
              <a:avLst/>
              <a:gdLst/>
              <a:ahLst/>
              <a:cxnLst/>
              <a:rect r="r" b="b" t="t" l="l"/>
              <a:pathLst>
                <a:path h="12603861" w="6551803">
                  <a:moveTo>
                    <a:pt x="311912" y="0"/>
                  </a:moveTo>
                  <a:lnTo>
                    <a:pt x="6239891" y="0"/>
                  </a:lnTo>
                  <a:cubicBezTo>
                    <a:pt x="6412103" y="0"/>
                    <a:pt x="6551803" y="139573"/>
                    <a:pt x="6551803" y="311912"/>
                  </a:cubicBezTo>
                  <a:lnTo>
                    <a:pt x="6551803" y="12292076"/>
                  </a:lnTo>
                  <a:cubicBezTo>
                    <a:pt x="6551803" y="12374753"/>
                    <a:pt x="6518910" y="12454128"/>
                    <a:pt x="6460490" y="12512548"/>
                  </a:cubicBezTo>
                  <a:cubicBezTo>
                    <a:pt x="6402070" y="12570968"/>
                    <a:pt x="6322695" y="12603861"/>
                    <a:pt x="6240018" y="12603861"/>
                  </a:cubicBezTo>
                  <a:lnTo>
                    <a:pt x="311912" y="12603861"/>
                  </a:lnTo>
                  <a:cubicBezTo>
                    <a:pt x="139573" y="12603861"/>
                    <a:pt x="0" y="12464288"/>
                    <a:pt x="0" y="12292076"/>
                  </a:cubicBezTo>
                  <a:lnTo>
                    <a:pt x="0" y="311912"/>
                  </a:lnTo>
                  <a:cubicBezTo>
                    <a:pt x="0" y="229108"/>
                    <a:pt x="32893" y="149860"/>
                    <a:pt x="91313" y="91313"/>
                  </a:cubicBezTo>
                  <a:cubicBezTo>
                    <a:pt x="149733" y="32766"/>
                    <a:pt x="229108" y="0"/>
                    <a:pt x="311912" y="0"/>
                  </a:cubicBezTo>
                  <a:close/>
                </a:path>
              </a:pathLst>
            </a:custGeom>
            <a:blipFill>
              <a:blip r:embed="rId3"/>
              <a:stretch>
                <a:fillRect l="-5806" t="0" r="-5806" b="0"/>
              </a:stretch>
            </a:blipFill>
          </p:spPr>
        </p:sp>
      </p:grpSp>
      <p:grpSp>
        <p:nvGrpSpPr>
          <p:cNvPr name="Group 6" id="6"/>
          <p:cNvGrpSpPr/>
          <p:nvPr/>
        </p:nvGrpSpPr>
        <p:grpSpPr>
          <a:xfrm rot="0">
            <a:off x="6770215" y="417046"/>
            <a:ext cx="5246370" cy="6094328"/>
            <a:chOff x="0" y="0"/>
            <a:chExt cx="6995160" cy="8125771"/>
          </a:xfrm>
        </p:grpSpPr>
        <p:sp>
          <p:nvSpPr>
            <p:cNvPr name="Freeform 7" id="7"/>
            <p:cNvSpPr/>
            <p:nvPr/>
          </p:nvSpPr>
          <p:spPr>
            <a:xfrm flipH="false" flipV="false" rot="0">
              <a:off x="0" y="0"/>
              <a:ext cx="6995160" cy="8125714"/>
            </a:xfrm>
            <a:custGeom>
              <a:avLst/>
              <a:gdLst/>
              <a:ahLst/>
              <a:cxnLst/>
              <a:rect r="r" b="b" t="t" l="l"/>
              <a:pathLst>
                <a:path h="8125714" w="6995160">
                  <a:moveTo>
                    <a:pt x="292100" y="0"/>
                  </a:moveTo>
                  <a:lnTo>
                    <a:pt x="6703060" y="0"/>
                  </a:lnTo>
                  <a:cubicBezTo>
                    <a:pt x="6864350" y="0"/>
                    <a:pt x="6995160" y="130810"/>
                    <a:pt x="6995160" y="292100"/>
                  </a:cubicBezTo>
                  <a:lnTo>
                    <a:pt x="6995160" y="7833614"/>
                  </a:lnTo>
                  <a:cubicBezTo>
                    <a:pt x="6995160" y="7911084"/>
                    <a:pt x="6964426" y="7985379"/>
                    <a:pt x="6909562" y="8040116"/>
                  </a:cubicBezTo>
                  <a:cubicBezTo>
                    <a:pt x="6854698" y="8094853"/>
                    <a:pt x="6780530" y="8125714"/>
                    <a:pt x="6703060" y="8125714"/>
                  </a:cubicBezTo>
                  <a:lnTo>
                    <a:pt x="292100" y="8125714"/>
                  </a:lnTo>
                  <a:cubicBezTo>
                    <a:pt x="130810" y="8125714"/>
                    <a:pt x="0" y="7994904"/>
                    <a:pt x="0" y="7833614"/>
                  </a:cubicBezTo>
                  <a:lnTo>
                    <a:pt x="0" y="292100"/>
                  </a:lnTo>
                  <a:cubicBezTo>
                    <a:pt x="0" y="130810"/>
                    <a:pt x="130810" y="0"/>
                    <a:pt x="292100" y="0"/>
                  </a:cubicBezTo>
                  <a:close/>
                </a:path>
              </a:pathLst>
            </a:custGeom>
            <a:blipFill>
              <a:blip r:embed="rId4"/>
              <a:stretch>
                <a:fillRect l="-689" t="0" r="-689" b="0"/>
              </a:stretch>
            </a:blipFill>
          </p:spPr>
        </p:sp>
      </p:grpSp>
      <p:grpSp>
        <p:nvGrpSpPr>
          <p:cNvPr name="Group 8" id="8"/>
          <p:cNvGrpSpPr/>
          <p:nvPr/>
        </p:nvGrpSpPr>
        <p:grpSpPr>
          <a:xfrm rot="0">
            <a:off x="12356764" y="417046"/>
            <a:ext cx="5246370" cy="6094328"/>
            <a:chOff x="0" y="0"/>
            <a:chExt cx="6995160" cy="8125771"/>
          </a:xfrm>
        </p:grpSpPr>
        <p:sp>
          <p:nvSpPr>
            <p:cNvPr name="Freeform 9" id="9"/>
            <p:cNvSpPr/>
            <p:nvPr/>
          </p:nvSpPr>
          <p:spPr>
            <a:xfrm flipH="false" flipV="false" rot="0">
              <a:off x="0" y="0"/>
              <a:ext cx="6995160" cy="8125714"/>
            </a:xfrm>
            <a:custGeom>
              <a:avLst/>
              <a:gdLst/>
              <a:ahLst/>
              <a:cxnLst/>
              <a:rect r="r" b="b" t="t" l="l"/>
              <a:pathLst>
                <a:path h="8125714" w="6995160">
                  <a:moveTo>
                    <a:pt x="292100" y="0"/>
                  </a:moveTo>
                  <a:lnTo>
                    <a:pt x="6703060" y="0"/>
                  </a:lnTo>
                  <a:cubicBezTo>
                    <a:pt x="6864350" y="0"/>
                    <a:pt x="6995160" y="130810"/>
                    <a:pt x="6995160" y="292100"/>
                  </a:cubicBezTo>
                  <a:lnTo>
                    <a:pt x="6995160" y="7833614"/>
                  </a:lnTo>
                  <a:cubicBezTo>
                    <a:pt x="6995160" y="7911084"/>
                    <a:pt x="6964426" y="7985379"/>
                    <a:pt x="6909562" y="8040116"/>
                  </a:cubicBezTo>
                  <a:cubicBezTo>
                    <a:pt x="6854698" y="8094853"/>
                    <a:pt x="6780530" y="8125714"/>
                    <a:pt x="6703060" y="8125714"/>
                  </a:cubicBezTo>
                  <a:lnTo>
                    <a:pt x="292100" y="8125714"/>
                  </a:lnTo>
                  <a:cubicBezTo>
                    <a:pt x="130810" y="8125714"/>
                    <a:pt x="0" y="7994904"/>
                    <a:pt x="0" y="7833614"/>
                  </a:cubicBezTo>
                  <a:lnTo>
                    <a:pt x="0" y="292100"/>
                  </a:lnTo>
                  <a:cubicBezTo>
                    <a:pt x="0" y="130810"/>
                    <a:pt x="130810" y="0"/>
                    <a:pt x="292100" y="0"/>
                  </a:cubicBezTo>
                  <a:close/>
                </a:path>
              </a:pathLst>
            </a:custGeom>
            <a:blipFill>
              <a:blip r:embed="rId5"/>
              <a:stretch>
                <a:fillRect l="0" t="-3584" r="0" b="-3584"/>
              </a:stretch>
            </a:blipFill>
          </p:spPr>
        </p:sp>
      </p:grpSp>
      <p:grpSp>
        <p:nvGrpSpPr>
          <p:cNvPr name="Group 10" id="10"/>
          <p:cNvGrpSpPr/>
          <p:nvPr/>
        </p:nvGrpSpPr>
        <p:grpSpPr>
          <a:xfrm rot="0">
            <a:off x="6325785" y="6819680"/>
            <a:ext cx="11381598" cy="2818881"/>
            <a:chOff x="0" y="0"/>
            <a:chExt cx="15175464" cy="3758508"/>
          </a:xfrm>
        </p:grpSpPr>
        <p:sp>
          <p:nvSpPr>
            <p:cNvPr name="Freeform 11" id="11"/>
            <p:cNvSpPr/>
            <p:nvPr/>
          </p:nvSpPr>
          <p:spPr>
            <a:xfrm flipH="false" flipV="false" rot="0">
              <a:off x="0" y="0"/>
              <a:ext cx="15175483" cy="3758438"/>
            </a:xfrm>
            <a:custGeom>
              <a:avLst/>
              <a:gdLst/>
              <a:ahLst/>
              <a:cxnLst/>
              <a:rect r="r" b="b" t="t" l="l"/>
              <a:pathLst>
                <a:path h="3758438" w="15175483">
                  <a:moveTo>
                    <a:pt x="134620" y="0"/>
                  </a:moveTo>
                  <a:lnTo>
                    <a:pt x="15040863" y="0"/>
                  </a:lnTo>
                  <a:cubicBezTo>
                    <a:pt x="15115158" y="0"/>
                    <a:pt x="15175483" y="60325"/>
                    <a:pt x="15175483" y="134620"/>
                  </a:cubicBezTo>
                  <a:lnTo>
                    <a:pt x="15175483" y="3623818"/>
                  </a:lnTo>
                  <a:cubicBezTo>
                    <a:pt x="15175483" y="3698113"/>
                    <a:pt x="15115158" y="3758438"/>
                    <a:pt x="15040863" y="3758438"/>
                  </a:cubicBezTo>
                  <a:lnTo>
                    <a:pt x="134620" y="3758438"/>
                  </a:lnTo>
                  <a:cubicBezTo>
                    <a:pt x="60198" y="3758438"/>
                    <a:pt x="0" y="3698113"/>
                    <a:pt x="0" y="3623818"/>
                  </a:cubicBezTo>
                  <a:lnTo>
                    <a:pt x="0" y="134620"/>
                  </a:lnTo>
                  <a:cubicBezTo>
                    <a:pt x="0" y="60325"/>
                    <a:pt x="60325" y="0"/>
                    <a:pt x="134620" y="0"/>
                  </a:cubicBezTo>
                  <a:close/>
                </a:path>
              </a:pathLst>
            </a:custGeom>
            <a:blipFill>
              <a:blip r:embed="rId6"/>
              <a:stretch>
                <a:fillRect l="-23062" t="0" r="-23062" b="-1"/>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sp>
        <p:nvSpPr>
          <p:cNvPr name="Freeform 4" id="4"/>
          <p:cNvSpPr/>
          <p:nvPr/>
        </p:nvSpPr>
        <p:spPr>
          <a:xfrm flipH="false" flipV="false" rot="-5400000">
            <a:off x="5504688" y="5125212"/>
            <a:ext cx="7315200" cy="36576"/>
          </a:xfrm>
          <a:custGeom>
            <a:avLst/>
            <a:gdLst/>
            <a:ahLst/>
            <a:cxnLst/>
            <a:rect r="r" b="b" t="t" l="l"/>
            <a:pathLst>
              <a:path h="36576" w="7315200">
                <a:moveTo>
                  <a:pt x="0" y="0"/>
                </a:moveTo>
                <a:lnTo>
                  <a:pt x="7315200" y="0"/>
                </a:lnTo>
                <a:lnTo>
                  <a:pt x="7315200" y="36576"/>
                </a:lnTo>
                <a:lnTo>
                  <a:pt x="0" y="36576"/>
                </a:lnTo>
                <a:lnTo>
                  <a:pt x="0" y="0"/>
                </a:lnTo>
                <a:close/>
              </a:path>
            </a:pathLst>
          </a:custGeom>
          <a:blipFill>
            <a:blip r:embed="rId3">
              <a:extLst>
                <a:ext uri="{96DAC541-7B7A-43D3-8B79-37D633B846F1}">
                  <asvg:svgBlip xmlns:asvg="http://schemas.microsoft.com/office/drawing/2016/SVG/main" r:embed="rId4"/>
                </a:ext>
              </a:extLst>
            </a:blip>
            <a:stretch>
              <a:fillRect l="-2375" t="0" r="-2375" b="0"/>
            </a:stretch>
          </a:blipFill>
        </p:spPr>
      </p:sp>
      <p:grpSp>
        <p:nvGrpSpPr>
          <p:cNvPr name="Group 5" id="5"/>
          <p:cNvGrpSpPr/>
          <p:nvPr/>
        </p:nvGrpSpPr>
        <p:grpSpPr>
          <a:xfrm rot="0">
            <a:off x="10677028" y="3616067"/>
            <a:ext cx="5237420" cy="5237420"/>
            <a:chOff x="0" y="0"/>
            <a:chExt cx="6983227" cy="6983227"/>
          </a:xfrm>
        </p:grpSpPr>
        <p:sp>
          <p:nvSpPr>
            <p:cNvPr name="Freeform 6" id="6"/>
            <p:cNvSpPr/>
            <p:nvPr/>
          </p:nvSpPr>
          <p:spPr>
            <a:xfrm flipH="false" flipV="false" rot="0">
              <a:off x="69850" y="69850"/>
              <a:ext cx="6843522" cy="6843522"/>
            </a:xfrm>
            <a:custGeom>
              <a:avLst/>
              <a:gdLst/>
              <a:ahLst/>
              <a:cxnLst/>
              <a:rect r="r" b="b" t="t" l="l"/>
              <a:pathLst>
                <a:path h="6843522" w="6843522">
                  <a:moveTo>
                    <a:pt x="0" y="0"/>
                  </a:moveTo>
                  <a:lnTo>
                    <a:pt x="6843522" y="0"/>
                  </a:lnTo>
                  <a:lnTo>
                    <a:pt x="6843522" y="6843522"/>
                  </a:lnTo>
                  <a:lnTo>
                    <a:pt x="0" y="6843522"/>
                  </a:lnTo>
                  <a:lnTo>
                    <a:pt x="0" y="0"/>
                  </a:lnTo>
                  <a:close/>
                </a:path>
              </a:pathLst>
            </a:custGeom>
            <a:blipFill>
              <a:blip r:embed="rId5"/>
              <a:stretch>
                <a:fillRect l="-1020" t="-1020" r="-1020" b="-1020"/>
              </a:stretch>
            </a:blipFill>
          </p:spPr>
        </p:sp>
        <p:sp>
          <p:nvSpPr>
            <p:cNvPr name="Freeform 7" id="7"/>
            <p:cNvSpPr/>
            <p:nvPr/>
          </p:nvSpPr>
          <p:spPr>
            <a:xfrm flipH="false" flipV="false" rot="0">
              <a:off x="0" y="0"/>
              <a:ext cx="6983222" cy="6983222"/>
            </a:xfrm>
            <a:custGeom>
              <a:avLst/>
              <a:gdLst/>
              <a:ahLst/>
              <a:cxnLst/>
              <a:rect r="r" b="b" t="t" l="l"/>
              <a:pathLst>
                <a:path h="6983222" w="6983222">
                  <a:moveTo>
                    <a:pt x="69850" y="0"/>
                  </a:moveTo>
                  <a:lnTo>
                    <a:pt x="6913372" y="0"/>
                  </a:lnTo>
                  <a:cubicBezTo>
                    <a:pt x="6951980" y="0"/>
                    <a:pt x="6983222" y="31242"/>
                    <a:pt x="6983222" y="69850"/>
                  </a:cubicBezTo>
                  <a:lnTo>
                    <a:pt x="6983222" y="6913372"/>
                  </a:lnTo>
                  <a:cubicBezTo>
                    <a:pt x="6983222" y="6951980"/>
                    <a:pt x="6951980" y="6983222"/>
                    <a:pt x="6913372" y="6983222"/>
                  </a:cubicBezTo>
                  <a:lnTo>
                    <a:pt x="69850" y="6983222"/>
                  </a:lnTo>
                  <a:cubicBezTo>
                    <a:pt x="31242" y="6983222"/>
                    <a:pt x="0" y="6951980"/>
                    <a:pt x="0" y="6913372"/>
                  </a:cubicBezTo>
                  <a:lnTo>
                    <a:pt x="0" y="69850"/>
                  </a:lnTo>
                  <a:cubicBezTo>
                    <a:pt x="0" y="31242"/>
                    <a:pt x="31242" y="0"/>
                    <a:pt x="69850" y="0"/>
                  </a:cubicBezTo>
                  <a:moveTo>
                    <a:pt x="69850" y="139700"/>
                  </a:moveTo>
                  <a:lnTo>
                    <a:pt x="69850" y="69850"/>
                  </a:lnTo>
                  <a:lnTo>
                    <a:pt x="139700" y="69850"/>
                  </a:lnTo>
                  <a:lnTo>
                    <a:pt x="139700" y="6913372"/>
                  </a:lnTo>
                  <a:lnTo>
                    <a:pt x="69850" y="6913372"/>
                  </a:lnTo>
                  <a:lnTo>
                    <a:pt x="69850" y="6843522"/>
                  </a:lnTo>
                  <a:lnTo>
                    <a:pt x="6913372" y="6843522"/>
                  </a:lnTo>
                  <a:lnTo>
                    <a:pt x="6913372" y="6913372"/>
                  </a:lnTo>
                  <a:lnTo>
                    <a:pt x="6843522" y="6913372"/>
                  </a:lnTo>
                  <a:lnTo>
                    <a:pt x="6843522" y="69850"/>
                  </a:lnTo>
                  <a:lnTo>
                    <a:pt x="6913372" y="69850"/>
                  </a:lnTo>
                  <a:lnTo>
                    <a:pt x="6913372" y="139700"/>
                  </a:lnTo>
                  <a:lnTo>
                    <a:pt x="69850" y="139700"/>
                  </a:lnTo>
                  <a:close/>
                </a:path>
              </a:pathLst>
            </a:custGeom>
            <a:solidFill>
              <a:srgbClr val="FFFFFF"/>
            </a:solidFill>
          </p:spPr>
        </p:sp>
      </p:grpSp>
      <p:sp>
        <p:nvSpPr>
          <p:cNvPr name="TextBox 8" id="8"/>
          <p:cNvSpPr txBox="true"/>
          <p:nvPr/>
        </p:nvSpPr>
        <p:spPr>
          <a:xfrm rot="0">
            <a:off x="1028700" y="4159250"/>
            <a:ext cx="7245329" cy="8128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BRAND NAME:</a:t>
            </a:r>
          </a:p>
        </p:txBody>
      </p:sp>
      <p:sp>
        <p:nvSpPr>
          <p:cNvPr name="TextBox 9" id="9"/>
          <p:cNvSpPr txBox="true"/>
          <p:nvPr/>
        </p:nvSpPr>
        <p:spPr>
          <a:xfrm rot="0">
            <a:off x="9566904" y="2256502"/>
            <a:ext cx="7457668" cy="8128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BRAND LOGO:</a:t>
            </a:r>
          </a:p>
        </p:txBody>
      </p:sp>
      <p:sp>
        <p:nvSpPr>
          <p:cNvPr name="TextBox 10" id="10"/>
          <p:cNvSpPr txBox="true"/>
          <p:nvPr/>
        </p:nvSpPr>
        <p:spPr>
          <a:xfrm rot="0">
            <a:off x="2304060" y="5486400"/>
            <a:ext cx="4694608" cy="8128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MARMAR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sp>
        <p:nvSpPr>
          <p:cNvPr name="Freeform 4" id="4"/>
          <p:cNvSpPr/>
          <p:nvPr/>
        </p:nvSpPr>
        <p:spPr>
          <a:xfrm flipH="false" flipV="false" rot="0">
            <a:off x="3322240" y="2413285"/>
            <a:ext cx="11871162" cy="1341310"/>
          </a:xfrm>
          <a:custGeom>
            <a:avLst/>
            <a:gdLst/>
            <a:ahLst/>
            <a:cxnLst/>
            <a:rect r="r" b="b" t="t" l="l"/>
            <a:pathLst>
              <a:path h="1341310" w="11871162">
                <a:moveTo>
                  <a:pt x="0" y="0"/>
                </a:moveTo>
                <a:lnTo>
                  <a:pt x="11871162" y="0"/>
                </a:lnTo>
                <a:lnTo>
                  <a:pt x="11871162" y="1341310"/>
                </a:lnTo>
                <a:lnTo>
                  <a:pt x="0" y="13413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22240" y="3754595"/>
            <a:ext cx="2446833" cy="5751874"/>
          </a:xfrm>
          <a:custGeom>
            <a:avLst/>
            <a:gdLst/>
            <a:ahLst/>
            <a:cxnLst/>
            <a:rect r="r" b="b" t="t" l="l"/>
            <a:pathLst>
              <a:path h="5751874" w="2446833">
                <a:moveTo>
                  <a:pt x="0" y="0"/>
                </a:moveTo>
                <a:lnTo>
                  <a:pt x="2446833" y="0"/>
                </a:lnTo>
                <a:lnTo>
                  <a:pt x="2446833" y="5751874"/>
                </a:lnTo>
                <a:lnTo>
                  <a:pt x="0" y="57518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6" id="6"/>
          <p:cNvGraphicFramePr>
            <a:graphicFrameLocks noGrp="true"/>
          </p:cNvGraphicFramePr>
          <p:nvPr/>
        </p:nvGraphicFramePr>
        <p:xfrm>
          <a:off x="2820117" y="2128791"/>
          <a:ext cx="12611100" cy="7620000"/>
        </p:xfrm>
        <a:graphic>
          <a:graphicData uri="http://schemas.openxmlformats.org/drawingml/2006/table">
            <a:tbl>
              <a:tblPr/>
              <a:tblGrid>
                <a:gridCol w="3400365"/>
                <a:gridCol w="3215852"/>
                <a:gridCol w="3199673"/>
                <a:gridCol w="2795210"/>
              </a:tblGrid>
              <a:tr h="1905000">
                <a:tc>
                  <a:txBody>
                    <a:bodyPr anchor="t" rtlCol="false"/>
                    <a:lstStyle/>
                    <a:p>
                      <a:pPr algn="ctr">
                        <a:lnSpc>
                          <a:spcPts val="4198"/>
                        </a:lnSpc>
                        <a:defRPr/>
                      </a:pPr>
                      <a:r>
                        <a:rPr lang="en-US" sz="2999" b="true">
                          <a:solidFill>
                            <a:srgbClr val="8F4C06"/>
                          </a:solidFill>
                          <a:latin typeface="Arimo Bold"/>
                          <a:ea typeface="Arimo Bold"/>
                          <a:cs typeface="Arimo Bold"/>
                          <a:sym typeface="Arimo Bold"/>
                        </a:rPr>
                        <a:t>keywords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359"/>
                        </a:lnSpc>
                        <a:defRPr/>
                      </a:pPr>
                      <a:r>
                        <a:rPr lang="en-US" sz="2399" b="true">
                          <a:solidFill>
                            <a:srgbClr val="8F4C06"/>
                          </a:solidFill>
                          <a:latin typeface="Arimo Bold"/>
                          <a:ea typeface="Arimo Bold"/>
                          <a:cs typeface="Arimo Bold"/>
                          <a:sym typeface="Arimo Bold"/>
                        </a:rPr>
                        <a:t>monthly searches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359"/>
                        </a:lnSpc>
                        <a:defRPr/>
                      </a:pPr>
                      <a:r>
                        <a:rPr lang="en-US" sz="2399" b="true">
                          <a:solidFill>
                            <a:srgbClr val="8F4C06"/>
                          </a:solidFill>
                          <a:latin typeface="Arimo Bold"/>
                          <a:ea typeface="Arimo Bold"/>
                          <a:cs typeface="Arimo Bold"/>
                          <a:sym typeface="Arimo Bold"/>
                        </a:rPr>
                        <a:t>Change over three months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359"/>
                        </a:lnSpc>
                        <a:defRPr/>
                      </a:pPr>
                      <a:r>
                        <a:rPr lang="en-US" sz="2399" b="true">
                          <a:solidFill>
                            <a:srgbClr val="8F4C06"/>
                          </a:solidFill>
                          <a:latin typeface="Arimo Bold"/>
                          <a:ea typeface="Arimo Bold"/>
                          <a:cs typeface="Arimo Bold"/>
                          <a:sym typeface="Arimo Bold"/>
                        </a:rPr>
                        <a:t>Change compared to previous year</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905000">
                <a:tc>
                  <a:txBody>
                    <a:bodyPr anchor="t" rtlCol="false"/>
                    <a:lstStyle/>
                    <a:p>
                      <a:pPr algn="ctr">
                        <a:lnSpc>
                          <a:spcPts val="3078"/>
                        </a:lnSpc>
                        <a:defRPr/>
                      </a:pPr>
                      <a:r>
                        <a:rPr lang="ar-EG" sz="2199">
                          <a:solidFill>
                            <a:srgbClr val="EDE3DC"/>
                          </a:solidFill>
                          <a:latin typeface="The Seasons"/>
                          <a:ea typeface="The Seasons"/>
                          <a:cs typeface="The Seasons"/>
                          <a:sym typeface="The Seasons"/>
                          <a:rtl val="true"/>
                        </a:rPr>
                        <a:t>شنط هاند ميد</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he Seasons"/>
                          <a:ea typeface="The Seasons"/>
                          <a:cs typeface="The Seasons"/>
                          <a:sym typeface="The Seasons"/>
                        </a:rPr>
                        <a:t>10k-1k</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Arimo Bold"/>
                          <a:ea typeface="Arimo Bold"/>
                          <a:cs typeface="Arimo Bold"/>
                          <a:sym typeface="Arimo Bold"/>
                        </a:rPr>
                        <a:t>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he Seasons"/>
                          <a:ea typeface="The Seasons"/>
                          <a:cs typeface="The Seasons"/>
                          <a:sym typeface="The Seasons"/>
                        </a:rPr>
                        <a:t>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905000">
                <a:tc>
                  <a:txBody>
                    <a:bodyPr anchor="t" rtlCol="false"/>
                    <a:lstStyle/>
                    <a:p>
                      <a:pPr algn="ctr">
                        <a:lnSpc>
                          <a:spcPts val="3078"/>
                        </a:lnSpc>
                        <a:defRPr/>
                      </a:pPr>
                      <a:r>
                        <a:rPr lang="ar-EG" sz="2199">
                          <a:solidFill>
                            <a:srgbClr val="EDE3DC"/>
                          </a:solidFill>
                          <a:latin typeface="Arimo"/>
                          <a:ea typeface="Arimo"/>
                          <a:cs typeface="Arimo"/>
                          <a:sym typeface="Arimo"/>
                          <a:rtl val="true"/>
                        </a:rPr>
                        <a:t>شنط لولي هاند ميد</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he Seasons"/>
                          <a:ea typeface="The Seasons"/>
                          <a:cs typeface="The Seasons"/>
                          <a:sym typeface="The Seasons"/>
                        </a:rPr>
                        <a:t>10k-1k</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Arimo Bold"/>
                          <a:ea typeface="Arimo Bold"/>
                          <a:cs typeface="Arimo Bold"/>
                          <a:sym typeface="Arimo Bold"/>
                        </a:rPr>
                        <a:t>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he Seasons"/>
                          <a:ea typeface="The Seasons"/>
                          <a:cs typeface="The Seasons"/>
                          <a:sym typeface="The Seasons"/>
                        </a:rPr>
                        <a:t>+900%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905000">
                <a:tc>
                  <a:txBody>
                    <a:bodyPr anchor="t" rtlCol="false"/>
                    <a:lstStyle/>
                    <a:p>
                      <a:pPr algn="ctr">
                        <a:lnSpc>
                          <a:spcPts val="3078"/>
                        </a:lnSpc>
                        <a:defRPr/>
                      </a:pPr>
                      <a:r>
                        <a:rPr lang="ar-EG" sz="2199">
                          <a:solidFill>
                            <a:srgbClr val="EDE3DC"/>
                          </a:solidFill>
                          <a:latin typeface="Arimo"/>
                          <a:ea typeface="Arimo"/>
                          <a:cs typeface="Arimo"/>
                          <a:sym typeface="Arimo"/>
                          <a:rtl val="true"/>
                        </a:rPr>
                        <a:t>خرز اكسسوارات</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he Seasons"/>
                          <a:ea typeface="The Seasons"/>
                          <a:cs typeface="The Seasons"/>
                          <a:sym typeface="The Seasons"/>
                        </a:rPr>
                        <a:t>10k-1k</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Arimo Bold"/>
                          <a:ea typeface="Arimo Bold"/>
                          <a:cs typeface="Arimo Bold"/>
                          <a:sym typeface="Arimo Bold"/>
                        </a:rPr>
                        <a:t>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he Seasons"/>
                          <a:ea typeface="The Seasons"/>
                          <a:cs typeface="The Seasons"/>
                          <a:sym typeface="The Seasons"/>
                        </a:rPr>
                        <a:t>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402963" y="708025"/>
            <a:ext cx="15482074" cy="8128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TOP KEYWORDS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E3DC"/>
        </a:solidFill>
      </p:bgPr>
    </p:bg>
    <p:spTree>
      <p:nvGrpSpPr>
        <p:cNvPr id="1" name=""/>
        <p:cNvGrpSpPr/>
        <p:nvPr/>
      </p:nvGrpSpPr>
      <p:grpSpPr>
        <a:xfrm>
          <a:off x="0" y="0"/>
          <a:ext cx="0" cy="0"/>
          <a:chOff x="0" y="0"/>
          <a:chExt cx="0" cy="0"/>
        </a:xfrm>
      </p:grpSpPr>
      <p:sp>
        <p:nvSpPr>
          <p:cNvPr name="TextBox 2" id="2"/>
          <p:cNvSpPr txBox="true"/>
          <p:nvPr/>
        </p:nvSpPr>
        <p:spPr>
          <a:xfrm rot="0">
            <a:off x="1028700" y="420691"/>
            <a:ext cx="16230600" cy="1492885"/>
          </a:xfrm>
          <a:prstGeom prst="rect">
            <a:avLst/>
          </a:prstGeom>
        </p:spPr>
        <p:txBody>
          <a:bodyPr anchor="t" rtlCol="false" tIns="0" lIns="0" bIns="0" rIns="0">
            <a:spAutoFit/>
          </a:bodyPr>
          <a:lstStyle/>
          <a:p>
            <a:pPr algn="ctr">
              <a:lnSpc>
                <a:spcPts val="5899"/>
              </a:lnSpc>
            </a:pPr>
            <a:r>
              <a:rPr lang="en-US" sz="5899" spc="872">
                <a:solidFill>
                  <a:srgbClr val="0B5652"/>
                </a:solidFill>
                <a:latin typeface="The Seasons"/>
                <a:ea typeface="The Seasons"/>
                <a:cs typeface="The Seasons"/>
                <a:sym typeface="The Seasons"/>
              </a:rPr>
              <a:t>CONTENT CALENDAR</a:t>
            </a:r>
          </a:p>
          <a:p>
            <a:pPr algn="ctr">
              <a:lnSpc>
                <a:spcPts val="5899"/>
              </a:lnSpc>
            </a:pPr>
            <a:r>
              <a:rPr lang="en-US" sz="5899" spc="872">
                <a:solidFill>
                  <a:srgbClr val="0B5652"/>
                </a:solidFill>
                <a:latin typeface="The Seasons"/>
                <a:ea typeface="The Seasons"/>
                <a:cs typeface="The Seasons"/>
                <a:sym typeface="The Seasons"/>
              </a:rPr>
              <a:t>(INSTGRAM)</a:t>
            </a:r>
          </a:p>
        </p:txBody>
      </p:sp>
      <p:sp>
        <p:nvSpPr>
          <p:cNvPr name="Freeform 3" id="3"/>
          <p:cNvSpPr/>
          <p:nvPr/>
        </p:nvSpPr>
        <p:spPr>
          <a:xfrm flipH="false" flipV="false" rot="0">
            <a:off x="3322240" y="2413285"/>
            <a:ext cx="11871162" cy="1341310"/>
          </a:xfrm>
          <a:custGeom>
            <a:avLst/>
            <a:gdLst/>
            <a:ahLst/>
            <a:cxnLst/>
            <a:rect r="r" b="b" t="t" l="l"/>
            <a:pathLst>
              <a:path h="1341310" w="11871162">
                <a:moveTo>
                  <a:pt x="0" y="0"/>
                </a:moveTo>
                <a:lnTo>
                  <a:pt x="11871162" y="0"/>
                </a:lnTo>
                <a:lnTo>
                  <a:pt x="11871162" y="1341310"/>
                </a:lnTo>
                <a:lnTo>
                  <a:pt x="0" y="1341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22240" y="3754595"/>
            <a:ext cx="2446833" cy="6330911"/>
          </a:xfrm>
          <a:custGeom>
            <a:avLst/>
            <a:gdLst/>
            <a:ahLst/>
            <a:cxnLst/>
            <a:rect r="r" b="b" t="t" l="l"/>
            <a:pathLst>
              <a:path h="6330911" w="2446833">
                <a:moveTo>
                  <a:pt x="0" y="0"/>
                </a:moveTo>
                <a:lnTo>
                  <a:pt x="2446833" y="0"/>
                </a:lnTo>
                <a:lnTo>
                  <a:pt x="2446833" y="6330911"/>
                </a:lnTo>
                <a:lnTo>
                  <a:pt x="0" y="6330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5" id="5"/>
          <p:cNvGraphicFramePr>
            <a:graphicFrameLocks noGrp="true"/>
          </p:cNvGraphicFramePr>
          <p:nvPr/>
        </p:nvGraphicFramePr>
        <p:xfrm>
          <a:off x="2820117" y="2128791"/>
          <a:ext cx="12611100" cy="7924800"/>
        </p:xfrm>
        <a:graphic>
          <a:graphicData uri="http://schemas.openxmlformats.org/drawingml/2006/table">
            <a:tbl>
              <a:tblPr/>
              <a:tblGrid>
                <a:gridCol w="3400365"/>
                <a:gridCol w="3215852"/>
                <a:gridCol w="3199673"/>
                <a:gridCol w="2795210"/>
              </a:tblGrid>
              <a:tr h="1907954">
                <a:tc>
                  <a:txBody>
                    <a:bodyPr anchor="t" rtlCol="false"/>
                    <a:lstStyle/>
                    <a:p>
                      <a:pPr algn="ctr">
                        <a:lnSpc>
                          <a:spcPts val="3499"/>
                        </a:lnSpc>
                        <a:defRPr/>
                      </a:pPr>
                      <a:r>
                        <a:rPr lang="en-US" sz="2499" b="true">
                          <a:solidFill>
                            <a:srgbClr val="000000"/>
                          </a:solidFill>
                          <a:latin typeface="Arimo Bold"/>
                          <a:ea typeface="Arimo Bold"/>
                          <a:cs typeface="Arimo Bold"/>
                          <a:sym typeface="Arimo Bold"/>
                        </a:rPr>
                        <a:t>DAY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359"/>
                        </a:lnSpc>
                        <a:defRPr/>
                      </a:pPr>
                      <a:r>
                        <a:rPr lang="en-US" sz="2399" b="true">
                          <a:solidFill>
                            <a:srgbClr val="000000"/>
                          </a:solidFill>
                          <a:latin typeface="Arimo Bold"/>
                          <a:ea typeface="Arimo Bold"/>
                          <a:cs typeface="Arimo Bold"/>
                          <a:sym typeface="Arimo Bold"/>
                        </a:rPr>
                        <a:t>Customer Journey Stage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359"/>
                        </a:lnSpc>
                        <a:defRPr/>
                      </a:pPr>
                      <a:r>
                        <a:rPr lang="en-US" sz="2399" b="true">
                          <a:solidFill>
                            <a:srgbClr val="000000"/>
                          </a:solidFill>
                          <a:latin typeface="Arimo Bold"/>
                          <a:ea typeface="Arimo Bold"/>
                          <a:cs typeface="Arimo Bold"/>
                          <a:sym typeface="Arimo Bold"/>
                        </a:rPr>
                        <a:t>Content Type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000000"/>
                          </a:solidFill>
                          <a:latin typeface="Arimo Bold"/>
                          <a:ea typeface="Arimo Bold"/>
                          <a:cs typeface="Arimo Bold"/>
                          <a:sym typeface="Arimo Bold"/>
                        </a:rPr>
                        <a:t>Topic/Description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2200937">
                <a:tc>
                  <a:txBody>
                    <a:bodyPr anchor="t" rtlCol="false"/>
                    <a:lstStyle/>
                    <a:p>
                      <a:pPr algn="ctr">
                        <a:lnSpc>
                          <a:spcPts val="3078"/>
                        </a:lnSpc>
                        <a:defRPr/>
                      </a:pPr>
                      <a:r>
                        <a:rPr lang="en-US" sz="2199">
                          <a:solidFill>
                            <a:srgbClr val="EDE3DC"/>
                          </a:solidFill>
                          <a:latin typeface="The Seasons"/>
                          <a:ea typeface="The Seasons"/>
                          <a:cs typeface="The Seasons"/>
                          <a:sym typeface="The Seasons"/>
                        </a:rPr>
                        <a:t>Saturday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1F1F1F"/>
                          </a:solidFill>
                          <a:latin typeface="Arimo Bold"/>
                          <a:ea typeface="Arimo Bold"/>
                          <a:cs typeface="Arimo Bold"/>
                          <a:sym typeface="Arimo Bold"/>
                        </a:rPr>
                        <a:t>search</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1F1F1F"/>
                          </a:solidFill>
                          <a:latin typeface="Arimo Bold"/>
                          <a:ea typeface="Arimo Bold"/>
                          <a:cs typeface="Arimo Bold"/>
                          <a:sym typeface="Arimo Bold"/>
                        </a:rPr>
                        <a:t>Product Showcase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1F1F1F"/>
                          </a:solidFill>
                          <a:latin typeface="Arimo Bold"/>
                          <a:ea typeface="Arimo Bold"/>
                          <a:cs typeface="Arimo Bold"/>
                          <a:sym typeface="Arimo Bold"/>
                        </a:rPr>
                        <a:t>High-quality photo showcasing the craftsmanship of a new product. Goal: Build awareness and showcase uniqueness.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907954">
                <a:tc>
                  <a:txBody>
                    <a:bodyPr anchor="t" rtlCol="false"/>
                    <a:lstStyle/>
                    <a:p>
                      <a:pPr algn="ctr">
                        <a:lnSpc>
                          <a:spcPts val="3078"/>
                        </a:lnSpc>
                        <a:defRPr/>
                      </a:pPr>
                      <a:r>
                        <a:rPr lang="en-US" sz="2199">
                          <a:solidFill>
                            <a:srgbClr val="EDE3DC"/>
                          </a:solidFill>
                          <a:latin typeface="The Seasons"/>
                          <a:ea typeface="The Seasons"/>
                          <a:cs typeface="The Seasons"/>
                          <a:sym typeface="The Seasons"/>
                        </a:rPr>
                        <a:t>Tuesday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1F1F1F"/>
                          </a:solidFill>
                          <a:latin typeface="Arimo Bold"/>
                          <a:ea typeface="Arimo Bold"/>
                          <a:cs typeface="Arimo Bold"/>
                          <a:sym typeface="Arimo Bold"/>
                        </a:rPr>
                        <a:t>Test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1F1F1F"/>
                          </a:solidFill>
                          <a:latin typeface="Arimo Bold"/>
                          <a:ea typeface="Arimo Bold"/>
                          <a:cs typeface="Arimo Bold"/>
                          <a:sym typeface="Arimo Bold"/>
                        </a:rPr>
                        <a:t>User‐Generated</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Arimo Bold"/>
                          <a:ea typeface="Arimo Bold"/>
                          <a:cs typeface="Arimo Bold"/>
                          <a:sym typeface="Arimo Bold"/>
                        </a:rPr>
                        <a:t>Repost a happy</a:t>
                      </a:r>
                      <a:endParaRPr lang="en-US" sz="1100"/>
                    </a:p>
                    <a:p>
                      <a:pPr algn="l">
                        <a:lnSpc>
                          <a:spcPts val="2379"/>
                        </a:lnSpc>
                      </a:pPr>
                      <a:r>
                        <a:rPr lang="en-US" sz="1699" b="true">
                          <a:solidFill>
                            <a:srgbClr val="000000"/>
                          </a:solidFill>
                          <a:latin typeface="Arimo Bold"/>
                          <a:ea typeface="Arimo Bold"/>
                          <a:cs typeface="Arimo Bold"/>
                          <a:sym typeface="Arimo Bold"/>
                        </a:rPr>
                        <a:t>customer's photo with</a:t>
                      </a:r>
                    </a:p>
                    <a:p>
                      <a:pPr algn="l">
                        <a:lnSpc>
                          <a:spcPts val="2379"/>
                        </a:lnSpc>
                      </a:pPr>
                      <a:r>
                        <a:rPr lang="en-US" sz="1699" b="true">
                          <a:solidFill>
                            <a:srgbClr val="000000"/>
                          </a:solidFill>
                          <a:latin typeface="Arimo Bold"/>
                          <a:ea typeface="Arimo Bold"/>
                          <a:cs typeface="Arimo Bold"/>
                          <a:sym typeface="Arimo Bold"/>
                        </a:rPr>
                        <a:t>their review</a:t>
                      </a: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907954">
                <a:tc>
                  <a:txBody>
                    <a:bodyPr anchor="t" rtlCol="false"/>
                    <a:lstStyle/>
                    <a:p>
                      <a:pPr algn="ctr">
                        <a:lnSpc>
                          <a:spcPts val="3078"/>
                        </a:lnSpc>
                        <a:defRPr/>
                      </a:pPr>
                      <a:r>
                        <a:rPr lang="en-US" sz="2199">
                          <a:solidFill>
                            <a:srgbClr val="EDE3DC"/>
                          </a:solidFill>
                          <a:latin typeface="The Seasons"/>
                          <a:ea typeface="The Seasons"/>
                          <a:cs typeface="The Seasons"/>
                          <a:sym typeface="The Seasons"/>
                        </a:rPr>
                        <a:t>Thursday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1F1F1F"/>
                          </a:solidFill>
                          <a:latin typeface="Arimo Bold"/>
                          <a:ea typeface="Arimo Bold"/>
                          <a:cs typeface="Arimo Bold"/>
                          <a:sym typeface="Arimo Bold"/>
                        </a:rPr>
                        <a:t>Evalute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Arimo Bold"/>
                          <a:ea typeface="Arimo Bold"/>
                          <a:cs typeface="Arimo Bold"/>
                          <a:sym typeface="Arimo Bold"/>
                        </a:rPr>
                        <a:t>FAQ Carousel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Arimo Bold"/>
                          <a:ea typeface="Arimo Bold"/>
                          <a:cs typeface="Arimo Bold"/>
                          <a:sym typeface="Arimo Bold"/>
                        </a:rPr>
                        <a:t>Answer top 5 FAQs about</a:t>
                      </a:r>
                      <a:endParaRPr lang="en-US" sz="1100"/>
                    </a:p>
                    <a:p>
                      <a:pPr algn="l">
                        <a:lnSpc>
                          <a:spcPts val="2379"/>
                        </a:lnSpc>
                      </a:pPr>
                      <a:r>
                        <a:rPr lang="en-US" sz="1699" b="true">
                          <a:solidFill>
                            <a:srgbClr val="000000"/>
                          </a:solidFill>
                          <a:latin typeface="Arimo Bold"/>
                          <a:ea typeface="Arimo Bold"/>
                          <a:cs typeface="Arimo Bold"/>
                          <a:sym typeface="Arimo Bold"/>
                        </a:rPr>
                        <a:t>beaded bags (durability,</a:t>
                      </a:r>
                    </a:p>
                    <a:p>
                      <a:pPr algn="l">
                        <a:lnSpc>
                          <a:spcPts val="2379"/>
                        </a:lnSpc>
                      </a:pPr>
                      <a:r>
                        <a:rPr lang="en-US" sz="1699" b="true">
                          <a:solidFill>
                            <a:srgbClr val="000000"/>
                          </a:solidFill>
                          <a:latin typeface="Arimo Bold"/>
                          <a:ea typeface="Arimo Bold"/>
                          <a:cs typeface="Arimo Bold"/>
                          <a:sym typeface="Arimo Bold"/>
                        </a:rPr>
                        <a:t>care, etc.).</a:t>
                      </a: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p="http://schemas.openxmlformats.org/presentationml/2006/main" xmlns:a="http://schemas.openxmlformats.org/drawingml/2006/main">
  <p:cSld>
    <p:bg>
      <p:bgPr>
        <a:solidFill>
          <a:srgbClr val="EDE3DC"/>
        </a:solidFill>
      </p:bgPr>
    </p:bg>
    <p:spTree>
      <p:nvGrpSpPr>
        <p:cNvPr id="1" name=""/>
        <p:cNvGrpSpPr/>
        <p:nvPr/>
      </p:nvGrpSpPr>
      <p:grpSpPr>
        <a:xfrm>
          <a:off x="0" y="0"/>
          <a:ext cx="0" cy="0"/>
          <a:chOff x="0" y="0"/>
          <a:chExt cx="0" cy="0"/>
        </a:xfrm>
      </p:grpSpPr>
      <p:sp>
        <p:nvSpPr>
          <p:cNvPr name="TextBox 2" id="2"/>
          <p:cNvSpPr txBox="true"/>
          <p:nvPr/>
        </p:nvSpPr>
        <p:spPr>
          <a:xfrm rot="0">
            <a:off x="1028700" y="1065838"/>
            <a:ext cx="16230600" cy="8128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MARKETING STRATEGY</a:t>
            </a:r>
          </a:p>
        </p:txBody>
      </p:sp>
      <p:sp>
        <p:nvSpPr>
          <p:cNvPr name="TextBox 3" id="3"/>
          <p:cNvSpPr txBox="true"/>
          <p:nvPr/>
        </p:nvSpPr>
        <p:spPr>
          <a:xfrm rot="0">
            <a:off x="2931615" y="3209020"/>
            <a:ext cx="2379781" cy="750094"/>
          </a:xfrm>
          <a:prstGeom prst="rect">
            <a:avLst/>
          </a:prstGeom>
        </p:spPr>
        <p:txBody>
          <a:bodyPr anchor="t" rtlCol="false" tIns="0" lIns="0" bIns="0" rIns="0">
            <a:spAutoFit/>
          </a:bodyPr>
          <a:lstStyle/>
          <a:p>
            <a:pPr algn="ctr">
              <a:lnSpc>
                <a:spcPts val="5400"/>
              </a:lnSpc>
            </a:pPr>
            <a:r>
              <a:rPr lang="en-US" sz="4500" spc="615">
                <a:solidFill>
                  <a:srgbClr val="8F4C06"/>
                </a:solidFill>
                <a:latin typeface="The Seasons"/>
                <a:ea typeface="The Seasons"/>
                <a:cs typeface="The Seasons"/>
                <a:sym typeface="The Seasons"/>
              </a:rPr>
              <a:t>Nr.1</a:t>
            </a:r>
          </a:p>
        </p:txBody>
      </p:sp>
      <p:sp>
        <p:nvSpPr>
          <p:cNvPr name="TextBox 4" id="4"/>
          <p:cNvSpPr txBox="true"/>
          <p:nvPr/>
        </p:nvSpPr>
        <p:spPr>
          <a:xfrm rot="0">
            <a:off x="2931615" y="4224628"/>
            <a:ext cx="2379781" cy="963263"/>
          </a:xfrm>
          <a:prstGeom prst="rect">
            <a:avLst/>
          </a:prstGeom>
        </p:spPr>
        <p:txBody>
          <a:bodyPr anchor="t" rtlCol="false" tIns="0" lIns="0" bIns="0" rIns="0">
            <a:spAutoFit/>
          </a:bodyPr>
          <a:lstStyle/>
          <a:p>
            <a:pPr algn="ctr">
              <a:lnSpc>
                <a:spcPts val="3894"/>
              </a:lnSpc>
            </a:pPr>
            <a:r>
              <a:rPr lang="en-US" sz="3300" spc="247">
                <a:solidFill>
                  <a:srgbClr val="000000"/>
                </a:solidFill>
                <a:latin typeface="Cerebri Light"/>
                <a:ea typeface="Cerebri Light"/>
                <a:cs typeface="Cerebri Light"/>
                <a:sym typeface="Cerebri Light"/>
              </a:rPr>
              <a:t>Social Media</a:t>
            </a:r>
          </a:p>
        </p:txBody>
      </p:sp>
      <p:sp>
        <p:nvSpPr>
          <p:cNvPr name="TextBox 5" id="5"/>
          <p:cNvSpPr txBox="true"/>
          <p:nvPr/>
        </p:nvSpPr>
        <p:spPr>
          <a:xfrm rot="0">
            <a:off x="2772309" y="5806438"/>
            <a:ext cx="2698394" cy="1776730"/>
          </a:xfrm>
          <a:prstGeom prst="rect">
            <a:avLst/>
          </a:prstGeom>
        </p:spPr>
        <p:txBody>
          <a:bodyPr anchor="t" rtlCol="false" tIns="0" lIns="0" bIns="0" rIns="0">
            <a:spAutoFit/>
          </a:bodyPr>
          <a:lstStyle/>
          <a:p>
            <a:pPr algn="ctr">
              <a:lnSpc>
                <a:spcPts val="2360"/>
              </a:lnSpc>
            </a:pPr>
            <a:r>
              <a:rPr lang="en-US" sz="2000" spc="80">
                <a:solidFill>
                  <a:srgbClr val="000000"/>
                </a:solidFill>
                <a:latin typeface="HK Grotesk"/>
                <a:ea typeface="HK Grotesk"/>
                <a:cs typeface="HK Grotesk"/>
                <a:sym typeface="HK Grotesk"/>
              </a:rPr>
              <a:t>Build up a social media presence and raise awareness to build up organic reach and upload regularly to reach more people  </a:t>
            </a:r>
          </a:p>
        </p:txBody>
      </p:sp>
      <p:sp>
        <p:nvSpPr>
          <p:cNvPr name="TextBox 6" id="6"/>
          <p:cNvSpPr txBox="true"/>
          <p:nvPr/>
        </p:nvSpPr>
        <p:spPr>
          <a:xfrm rot="0">
            <a:off x="7954109" y="3209020"/>
            <a:ext cx="2379781" cy="750094"/>
          </a:xfrm>
          <a:prstGeom prst="rect">
            <a:avLst/>
          </a:prstGeom>
        </p:spPr>
        <p:txBody>
          <a:bodyPr anchor="t" rtlCol="false" tIns="0" lIns="0" bIns="0" rIns="0">
            <a:spAutoFit/>
          </a:bodyPr>
          <a:lstStyle/>
          <a:p>
            <a:pPr algn="ctr">
              <a:lnSpc>
                <a:spcPts val="5400"/>
              </a:lnSpc>
            </a:pPr>
            <a:r>
              <a:rPr lang="en-US" sz="4500" spc="615">
                <a:solidFill>
                  <a:srgbClr val="8F4C06"/>
                </a:solidFill>
                <a:latin typeface="The Seasons"/>
                <a:ea typeface="The Seasons"/>
                <a:cs typeface="The Seasons"/>
                <a:sym typeface="The Seasons"/>
              </a:rPr>
              <a:t>Nr.2</a:t>
            </a:r>
          </a:p>
        </p:txBody>
      </p:sp>
      <p:sp>
        <p:nvSpPr>
          <p:cNvPr name="TextBox 7" id="7"/>
          <p:cNvSpPr txBox="true"/>
          <p:nvPr/>
        </p:nvSpPr>
        <p:spPr>
          <a:xfrm rot="0">
            <a:off x="7954109" y="4224628"/>
            <a:ext cx="2379781" cy="963263"/>
          </a:xfrm>
          <a:prstGeom prst="rect">
            <a:avLst/>
          </a:prstGeom>
        </p:spPr>
        <p:txBody>
          <a:bodyPr anchor="t" rtlCol="false" tIns="0" lIns="0" bIns="0" rIns="0">
            <a:spAutoFit/>
          </a:bodyPr>
          <a:lstStyle/>
          <a:p>
            <a:pPr algn="ctr">
              <a:lnSpc>
                <a:spcPts val="3894"/>
              </a:lnSpc>
            </a:pPr>
            <a:r>
              <a:rPr lang="en-US" sz="3300" spc="247">
                <a:solidFill>
                  <a:srgbClr val="000000"/>
                </a:solidFill>
                <a:latin typeface="Cerebri Light"/>
                <a:ea typeface="Cerebri Light"/>
                <a:cs typeface="Cerebri Light"/>
                <a:sym typeface="Cerebri Light"/>
              </a:rPr>
              <a:t>Influencer Marketing</a:t>
            </a:r>
          </a:p>
        </p:txBody>
      </p:sp>
      <p:sp>
        <p:nvSpPr>
          <p:cNvPr name="TextBox 8" id="8"/>
          <p:cNvSpPr txBox="true"/>
          <p:nvPr/>
        </p:nvSpPr>
        <p:spPr>
          <a:xfrm rot="0">
            <a:off x="7794803" y="5806438"/>
            <a:ext cx="2698394" cy="1481455"/>
          </a:xfrm>
          <a:prstGeom prst="rect">
            <a:avLst/>
          </a:prstGeom>
        </p:spPr>
        <p:txBody>
          <a:bodyPr anchor="t" rtlCol="false" tIns="0" lIns="0" bIns="0" rIns="0">
            <a:spAutoFit/>
          </a:bodyPr>
          <a:lstStyle/>
          <a:p>
            <a:pPr algn="ctr">
              <a:lnSpc>
                <a:spcPts val="2360"/>
              </a:lnSpc>
            </a:pPr>
            <a:r>
              <a:rPr lang="en-US" sz="2000" spc="80">
                <a:solidFill>
                  <a:srgbClr val="000000"/>
                </a:solidFill>
                <a:latin typeface="HK Grotesk"/>
                <a:ea typeface="HK Grotesk"/>
                <a:cs typeface="HK Grotesk"/>
                <a:sym typeface="HK Grotesk"/>
              </a:rPr>
              <a:t>Collaborate with influencers that affect our targeted persona to increase reach and potential customers</a:t>
            </a:r>
          </a:p>
        </p:txBody>
      </p:sp>
      <p:sp>
        <p:nvSpPr>
          <p:cNvPr name="TextBox 9" id="9"/>
          <p:cNvSpPr txBox="true"/>
          <p:nvPr/>
        </p:nvSpPr>
        <p:spPr>
          <a:xfrm rot="0">
            <a:off x="12976603" y="3209020"/>
            <a:ext cx="2379781" cy="750094"/>
          </a:xfrm>
          <a:prstGeom prst="rect">
            <a:avLst/>
          </a:prstGeom>
        </p:spPr>
        <p:txBody>
          <a:bodyPr anchor="t" rtlCol="false" tIns="0" lIns="0" bIns="0" rIns="0">
            <a:spAutoFit/>
          </a:bodyPr>
          <a:lstStyle/>
          <a:p>
            <a:pPr algn="ctr">
              <a:lnSpc>
                <a:spcPts val="5400"/>
              </a:lnSpc>
            </a:pPr>
            <a:r>
              <a:rPr lang="en-US" sz="4500" spc="615">
                <a:solidFill>
                  <a:srgbClr val="8F4C06"/>
                </a:solidFill>
                <a:latin typeface="The Seasons"/>
                <a:ea typeface="The Seasons"/>
                <a:cs typeface="The Seasons"/>
                <a:sym typeface="The Seasons"/>
              </a:rPr>
              <a:t>Nr.3</a:t>
            </a:r>
          </a:p>
        </p:txBody>
      </p:sp>
      <p:sp>
        <p:nvSpPr>
          <p:cNvPr name="TextBox 10" id="10"/>
          <p:cNvSpPr txBox="true"/>
          <p:nvPr/>
        </p:nvSpPr>
        <p:spPr>
          <a:xfrm rot="0">
            <a:off x="12976603" y="4224628"/>
            <a:ext cx="2379781" cy="963263"/>
          </a:xfrm>
          <a:prstGeom prst="rect">
            <a:avLst/>
          </a:prstGeom>
        </p:spPr>
        <p:txBody>
          <a:bodyPr anchor="t" rtlCol="false" tIns="0" lIns="0" bIns="0" rIns="0">
            <a:spAutoFit/>
          </a:bodyPr>
          <a:lstStyle/>
          <a:p>
            <a:pPr algn="ctr">
              <a:lnSpc>
                <a:spcPts val="3894"/>
              </a:lnSpc>
            </a:pPr>
            <a:r>
              <a:rPr lang="en-US" sz="3300" spc="247">
                <a:solidFill>
                  <a:srgbClr val="000000"/>
                </a:solidFill>
                <a:latin typeface="Cerebri Light"/>
                <a:ea typeface="Cerebri Light"/>
                <a:cs typeface="Cerebri Light"/>
                <a:sym typeface="Cerebri Light"/>
              </a:rPr>
              <a:t>Content Marketing</a:t>
            </a:r>
          </a:p>
        </p:txBody>
      </p:sp>
      <p:sp>
        <p:nvSpPr>
          <p:cNvPr name="TextBox 11" id="11"/>
          <p:cNvSpPr txBox="true"/>
          <p:nvPr/>
        </p:nvSpPr>
        <p:spPr>
          <a:xfrm rot="0">
            <a:off x="12817297" y="5806438"/>
            <a:ext cx="2698394" cy="1481455"/>
          </a:xfrm>
          <a:prstGeom prst="rect">
            <a:avLst/>
          </a:prstGeom>
        </p:spPr>
        <p:txBody>
          <a:bodyPr anchor="t" rtlCol="false" tIns="0" lIns="0" bIns="0" rIns="0">
            <a:spAutoFit/>
          </a:bodyPr>
          <a:lstStyle/>
          <a:p>
            <a:pPr algn="ctr">
              <a:lnSpc>
                <a:spcPts val="2360"/>
              </a:lnSpc>
            </a:pPr>
            <a:r>
              <a:rPr lang="en-US" sz="2000" spc="80">
                <a:solidFill>
                  <a:srgbClr val="000000"/>
                </a:solidFill>
                <a:latin typeface="HK Grotesk"/>
                <a:ea typeface="HK Grotesk"/>
                <a:cs typeface="HK Grotesk"/>
                <a:sym typeface="HK Grotesk"/>
              </a:rPr>
              <a:t>Upload content showcasing our product it’s benefits and competitive advantage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true" rot="0">
              <a:off x="0" y="0"/>
              <a:ext cx="24384000" cy="13716000"/>
            </a:xfrm>
            <a:custGeom>
              <a:avLst/>
              <a:gdLst/>
              <a:ahLst/>
              <a:cxnLst/>
              <a:rect r="r" b="b" t="t" l="l"/>
              <a:pathLst>
                <a:path h="13716000" w="24384000">
                  <a:moveTo>
                    <a:pt x="0" y="13716000"/>
                  </a:moveTo>
                  <a:lnTo>
                    <a:pt x="24384000" y="13716000"/>
                  </a:lnTo>
                  <a:lnTo>
                    <a:pt x="24384000" y="0"/>
                  </a:lnTo>
                  <a:lnTo>
                    <a:pt x="0" y="0"/>
                  </a:lnTo>
                  <a:lnTo>
                    <a:pt x="0" y="13716000"/>
                  </a:lnTo>
                  <a:close/>
                </a:path>
              </a:pathLst>
            </a:custGeom>
            <a:blipFill>
              <a:blip r:embed="rId2"/>
              <a:stretch>
                <a:fillRect l="0" t="-9514" r="0" b="-9514"/>
              </a:stretch>
            </a:blipFill>
          </p:spPr>
        </p:sp>
      </p:grpSp>
      <p:grpSp>
        <p:nvGrpSpPr>
          <p:cNvPr name="Group 4" id="4"/>
          <p:cNvGrpSpPr/>
          <p:nvPr/>
        </p:nvGrpSpPr>
        <p:grpSpPr>
          <a:xfrm rot="0">
            <a:off x="1853832" y="1878638"/>
            <a:ext cx="6243770" cy="8020944"/>
            <a:chOff x="0" y="0"/>
            <a:chExt cx="8325026" cy="10694592"/>
          </a:xfrm>
        </p:grpSpPr>
        <p:sp>
          <p:nvSpPr>
            <p:cNvPr name="Freeform 5" id="5"/>
            <p:cNvSpPr/>
            <p:nvPr/>
          </p:nvSpPr>
          <p:spPr>
            <a:xfrm flipH="false" flipV="false" rot="0">
              <a:off x="0" y="0"/>
              <a:ext cx="8325031" cy="10694543"/>
            </a:xfrm>
            <a:custGeom>
              <a:avLst/>
              <a:gdLst/>
              <a:ahLst/>
              <a:cxnLst/>
              <a:rect r="r" b="b" t="t" l="l"/>
              <a:pathLst>
                <a:path h="10694543" w="8325031">
                  <a:moveTo>
                    <a:pt x="388043" y="0"/>
                  </a:moveTo>
                  <a:lnTo>
                    <a:pt x="7936989" y="0"/>
                  </a:lnTo>
                  <a:cubicBezTo>
                    <a:pt x="8039988" y="0"/>
                    <a:pt x="8138675" y="32512"/>
                    <a:pt x="8211334" y="90424"/>
                  </a:cubicBezTo>
                  <a:cubicBezTo>
                    <a:pt x="8283992" y="148336"/>
                    <a:pt x="8325031" y="226822"/>
                    <a:pt x="8325031" y="308610"/>
                  </a:cubicBezTo>
                  <a:lnTo>
                    <a:pt x="8325031" y="10385933"/>
                  </a:lnTo>
                  <a:cubicBezTo>
                    <a:pt x="8325031" y="10467721"/>
                    <a:pt x="8284152" y="10546334"/>
                    <a:pt x="8211334" y="10604119"/>
                  </a:cubicBezTo>
                  <a:cubicBezTo>
                    <a:pt x="8138516" y="10661903"/>
                    <a:pt x="8039828" y="10694543"/>
                    <a:pt x="7936989" y="10694543"/>
                  </a:cubicBezTo>
                  <a:lnTo>
                    <a:pt x="388043" y="10694543"/>
                  </a:lnTo>
                  <a:cubicBezTo>
                    <a:pt x="285203" y="10694543"/>
                    <a:pt x="186356" y="10662031"/>
                    <a:pt x="113698" y="10604119"/>
                  </a:cubicBezTo>
                  <a:cubicBezTo>
                    <a:pt x="41040" y="10546207"/>
                    <a:pt x="0" y="10467848"/>
                    <a:pt x="0" y="10385933"/>
                  </a:cubicBezTo>
                  <a:lnTo>
                    <a:pt x="0" y="308610"/>
                  </a:lnTo>
                  <a:cubicBezTo>
                    <a:pt x="0" y="226822"/>
                    <a:pt x="40880" y="148209"/>
                    <a:pt x="113698" y="90424"/>
                  </a:cubicBezTo>
                  <a:cubicBezTo>
                    <a:pt x="186516" y="32639"/>
                    <a:pt x="285203" y="0"/>
                    <a:pt x="388043" y="0"/>
                  </a:cubicBezTo>
                  <a:close/>
                </a:path>
              </a:pathLst>
            </a:custGeom>
            <a:blipFill>
              <a:blip r:embed="rId3"/>
              <a:stretch>
                <a:fillRect l="-92517" t="0" r="-92517" b="0"/>
              </a:stretch>
            </a:blipFill>
          </p:spPr>
        </p:sp>
      </p:grpSp>
      <p:sp>
        <p:nvSpPr>
          <p:cNvPr name="TextBox 6" id="6"/>
          <p:cNvSpPr txBox="true"/>
          <p:nvPr/>
        </p:nvSpPr>
        <p:spPr>
          <a:xfrm rot="0">
            <a:off x="1402963" y="368138"/>
            <a:ext cx="15482074" cy="8128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CONTENT</a:t>
            </a:r>
          </a:p>
        </p:txBody>
      </p:sp>
      <p:grpSp>
        <p:nvGrpSpPr>
          <p:cNvPr name="Group 7" id="7"/>
          <p:cNvGrpSpPr/>
          <p:nvPr/>
        </p:nvGrpSpPr>
        <p:grpSpPr>
          <a:xfrm rot="0">
            <a:off x="9270807" y="1878638"/>
            <a:ext cx="7988487" cy="8020944"/>
            <a:chOff x="0" y="0"/>
            <a:chExt cx="10651315" cy="10694592"/>
          </a:xfrm>
        </p:grpSpPr>
        <p:sp>
          <p:nvSpPr>
            <p:cNvPr name="Freeform 8" id="8"/>
            <p:cNvSpPr/>
            <p:nvPr/>
          </p:nvSpPr>
          <p:spPr>
            <a:xfrm flipH="false" flipV="false" rot="0">
              <a:off x="0" y="0"/>
              <a:ext cx="10651236" cy="10694543"/>
            </a:xfrm>
            <a:custGeom>
              <a:avLst/>
              <a:gdLst/>
              <a:ahLst/>
              <a:cxnLst/>
              <a:rect r="r" b="b" t="t" l="l"/>
              <a:pathLst>
                <a:path h="10694543" w="10651236">
                  <a:moveTo>
                    <a:pt x="191770" y="0"/>
                  </a:moveTo>
                  <a:lnTo>
                    <a:pt x="10459466" y="0"/>
                  </a:lnTo>
                  <a:cubicBezTo>
                    <a:pt x="10510393" y="0"/>
                    <a:pt x="10559161" y="20193"/>
                    <a:pt x="10595102" y="56134"/>
                  </a:cubicBezTo>
                  <a:cubicBezTo>
                    <a:pt x="10631043" y="92075"/>
                    <a:pt x="10651236" y="140843"/>
                    <a:pt x="10651236" y="191770"/>
                  </a:cubicBezTo>
                  <a:lnTo>
                    <a:pt x="10651236" y="10502773"/>
                  </a:lnTo>
                  <a:cubicBezTo>
                    <a:pt x="10651236" y="10553700"/>
                    <a:pt x="10631043" y="10602468"/>
                    <a:pt x="10595102" y="10638409"/>
                  </a:cubicBezTo>
                  <a:cubicBezTo>
                    <a:pt x="10559161" y="10674350"/>
                    <a:pt x="10510393" y="10694543"/>
                    <a:pt x="10459466" y="10694543"/>
                  </a:cubicBezTo>
                  <a:lnTo>
                    <a:pt x="191770" y="10694543"/>
                  </a:lnTo>
                  <a:cubicBezTo>
                    <a:pt x="140843" y="10694543"/>
                    <a:pt x="92075" y="10674350"/>
                    <a:pt x="56134" y="10638409"/>
                  </a:cubicBezTo>
                  <a:cubicBezTo>
                    <a:pt x="20193" y="10602468"/>
                    <a:pt x="0" y="10553700"/>
                    <a:pt x="0" y="10502773"/>
                  </a:cubicBezTo>
                  <a:lnTo>
                    <a:pt x="0" y="191770"/>
                  </a:lnTo>
                  <a:cubicBezTo>
                    <a:pt x="0" y="140970"/>
                    <a:pt x="20193" y="92202"/>
                    <a:pt x="56134" y="56134"/>
                  </a:cubicBezTo>
                  <a:cubicBezTo>
                    <a:pt x="92075" y="20066"/>
                    <a:pt x="140970" y="0"/>
                    <a:pt x="191770" y="0"/>
                  </a:cubicBezTo>
                  <a:close/>
                </a:path>
              </a:pathLst>
            </a:custGeom>
            <a:blipFill>
              <a:blip r:embed="rId4"/>
              <a:stretch>
                <a:fillRect l="-203" t="0" r="-203" b="0"/>
              </a:stretch>
            </a:blip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DE3DC"/>
        </a:solidFill>
      </p:bgPr>
    </p:bg>
    <p:spTree>
      <p:nvGrpSpPr>
        <p:cNvPr id="1" name=""/>
        <p:cNvGrpSpPr/>
        <p:nvPr/>
      </p:nvGrpSpPr>
      <p:grpSpPr>
        <a:xfrm>
          <a:off x="0" y="0"/>
          <a:ext cx="0" cy="0"/>
          <a:chOff x="0" y="0"/>
          <a:chExt cx="0" cy="0"/>
        </a:xfrm>
      </p:grpSpPr>
      <p:grpSp>
        <p:nvGrpSpPr>
          <p:cNvPr name="Group 2" id="2"/>
          <p:cNvGrpSpPr/>
          <p:nvPr/>
        </p:nvGrpSpPr>
        <p:grpSpPr>
          <a:xfrm rot="0">
            <a:off x="12545760" y="2040639"/>
            <a:ext cx="4388895" cy="7800004"/>
            <a:chOff x="0" y="0"/>
            <a:chExt cx="6469757" cy="11498139"/>
          </a:xfrm>
        </p:grpSpPr>
        <p:sp>
          <p:nvSpPr>
            <p:cNvPr name="Freeform 3" id="3">
              <a:hlinkClick r:id="rId2" tooltip="https://www.instagram.com/p/DCw0WJVRPvV/?img_index=1"/>
            </p:cNvPr>
            <p:cNvSpPr/>
            <p:nvPr/>
          </p:nvSpPr>
          <p:spPr>
            <a:xfrm flipH="false" flipV="false" rot="0">
              <a:off x="0" y="0"/>
              <a:ext cx="6469757" cy="11498139"/>
            </a:xfrm>
            <a:custGeom>
              <a:avLst/>
              <a:gdLst/>
              <a:ahLst/>
              <a:cxnLst/>
              <a:rect r="r" b="b" t="t" l="l"/>
              <a:pathLst>
                <a:path h="11498139" w="6469757">
                  <a:moveTo>
                    <a:pt x="0" y="10915567"/>
                  </a:moveTo>
                  <a:lnTo>
                    <a:pt x="0" y="582572"/>
                  </a:lnTo>
                  <a:cubicBezTo>
                    <a:pt x="0" y="260624"/>
                    <a:pt x="219972" y="0"/>
                    <a:pt x="491702" y="0"/>
                  </a:cubicBezTo>
                  <a:lnTo>
                    <a:pt x="5978055" y="0"/>
                  </a:lnTo>
                  <a:cubicBezTo>
                    <a:pt x="6249785" y="0"/>
                    <a:pt x="6469757" y="262158"/>
                    <a:pt x="6469757" y="582572"/>
                  </a:cubicBezTo>
                  <a:lnTo>
                    <a:pt x="6469757" y="10915567"/>
                  </a:lnTo>
                  <a:cubicBezTo>
                    <a:pt x="6469757" y="11237515"/>
                    <a:pt x="6249785" y="11498139"/>
                    <a:pt x="5978055" y="11498139"/>
                  </a:cubicBezTo>
                  <a:lnTo>
                    <a:pt x="491702" y="11498139"/>
                  </a:lnTo>
                  <a:cubicBezTo>
                    <a:pt x="221266" y="11498139"/>
                    <a:pt x="0" y="11237515"/>
                    <a:pt x="0" y="10915567"/>
                  </a:cubicBezTo>
                  <a:close/>
                </a:path>
              </a:pathLst>
            </a:custGeom>
            <a:blipFill>
              <a:blip r:embed="rId3"/>
              <a:stretch>
                <a:fillRect l="0" t="-12519" r="0" b="-12519"/>
              </a:stretch>
            </a:blipFill>
          </p:spPr>
        </p:sp>
      </p:grpSp>
      <p:grpSp>
        <p:nvGrpSpPr>
          <p:cNvPr name="Group 4" id="4"/>
          <p:cNvGrpSpPr/>
          <p:nvPr/>
        </p:nvGrpSpPr>
        <p:grpSpPr>
          <a:xfrm rot="0">
            <a:off x="908466" y="2040639"/>
            <a:ext cx="4701500" cy="7827606"/>
            <a:chOff x="0" y="0"/>
            <a:chExt cx="6350000" cy="10572222"/>
          </a:xfrm>
        </p:grpSpPr>
        <p:sp>
          <p:nvSpPr>
            <p:cNvPr name="Freeform 5" id="5">
              <a:hlinkClick r:id="rId4" tooltip="https://www.instagram.com/p/DCw0WJVRPvV/?img_index=1"/>
            </p:cNvPr>
            <p:cNvSpPr/>
            <p:nvPr/>
          </p:nvSpPr>
          <p:spPr>
            <a:xfrm flipH="false" flipV="false" rot="0">
              <a:off x="0" y="0"/>
              <a:ext cx="6350000" cy="10572222"/>
            </a:xfrm>
            <a:custGeom>
              <a:avLst/>
              <a:gdLst/>
              <a:ahLst/>
              <a:cxnLst/>
              <a:rect r="r" b="b" t="t" l="l"/>
              <a:pathLst>
                <a:path h="10572222" w="6350000">
                  <a:moveTo>
                    <a:pt x="0" y="10036563"/>
                  </a:moveTo>
                  <a:lnTo>
                    <a:pt x="0" y="535659"/>
                  </a:lnTo>
                  <a:cubicBezTo>
                    <a:pt x="0" y="239637"/>
                    <a:pt x="215900" y="0"/>
                    <a:pt x="482600" y="0"/>
                  </a:cubicBezTo>
                  <a:lnTo>
                    <a:pt x="5867400" y="0"/>
                  </a:lnTo>
                  <a:cubicBezTo>
                    <a:pt x="6134100" y="0"/>
                    <a:pt x="6350000" y="241047"/>
                    <a:pt x="6350000" y="535659"/>
                  </a:cubicBezTo>
                  <a:lnTo>
                    <a:pt x="6350000" y="10036563"/>
                  </a:lnTo>
                  <a:cubicBezTo>
                    <a:pt x="6350000" y="10332585"/>
                    <a:pt x="6134100" y="10572222"/>
                    <a:pt x="5867400" y="10572222"/>
                  </a:cubicBezTo>
                  <a:lnTo>
                    <a:pt x="482600" y="10572222"/>
                  </a:lnTo>
                  <a:cubicBezTo>
                    <a:pt x="217170" y="10572222"/>
                    <a:pt x="0" y="10332585"/>
                    <a:pt x="0" y="10036563"/>
                  </a:cubicBezTo>
                  <a:close/>
                </a:path>
              </a:pathLst>
            </a:custGeom>
            <a:blipFill>
              <a:blip r:embed="rId5"/>
              <a:stretch>
                <a:fillRect l="0" t="-14972" r="0" b="-18500"/>
              </a:stretch>
            </a:blipFill>
          </p:spPr>
        </p:sp>
      </p:grpSp>
      <p:grpSp>
        <p:nvGrpSpPr>
          <p:cNvPr name="Group 6" id="6"/>
          <p:cNvGrpSpPr/>
          <p:nvPr/>
        </p:nvGrpSpPr>
        <p:grpSpPr>
          <a:xfrm rot="0">
            <a:off x="6976868" y="2040639"/>
            <a:ext cx="4182179" cy="7827606"/>
            <a:chOff x="0" y="0"/>
            <a:chExt cx="6350000" cy="11885023"/>
          </a:xfrm>
        </p:grpSpPr>
        <p:sp>
          <p:nvSpPr>
            <p:cNvPr name="Freeform 7" id="7">
              <a:hlinkClick r:id="rId6" tooltip="https://www.instagram.com/p/DBgnIGjRMA5/?img_index=1"/>
            </p:cNvPr>
            <p:cNvSpPr/>
            <p:nvPr/>
          </p:nvSpPr>
          <p:spPr>
            <a:xfrm flipH="false" flipV="false" rot="0">
              <a:off x="0" y="0"/>
              <a:ext cx="6350000" cy="11885023"/>
            </a:xfrm>
            <a:custGeom>
              <a:avLst/>
              <a:gdLst/>
              <a:ahLst/>
              <a:cxnLst/>
              <a:rect r="r" b="b" t="t" l="l"/>
              <a:pathLst>
                <a:path h="11885023" w="6350000">
                  <a:moveTo>
                    <a:pt x="0" y="11282849"/>
                  </a:moveTo>
                  <a:lnTo>
                    <a:pt x="0" y="602175"/>
                  </a:lnTo>
                  <a:cubicBezTo>
                    <a:pt x="0" y="269394"/>
                    <a:pt x="215900" y="0"/>
                    <a:pt x="482600" y="0"/>
                  </a:cubicBezTo>
                  <a:lnTo>
                    <a:pt x="5867400" y="0"/>
                  </a:lnTo>
                  <a:cubicBezTo>
                    <a:pt x="6134100" y="0"/>
                    <a:pt x="6350000" y="270979"/>
                    <a:pt x="6350000" y="602175"/>
                  </a:cubicBezTo>
                  <a:lnTo>
                    <a:pt x="6350000" y="11282849"/>
                  </a:lnTo>
                  <a:cubicBezTo>
                    <a:pt x="6350000" y="11615630"/>
                    <a:pt x="6134100" y="11885023"/>
                    <a:pt x="5867400" y="11885023"/>
                  </a:cubicBezTo>
                  <a:lnTo>
                    <a:pt x="482600" y="11885023"/>
                  </a:lnTo>
                  <a:cubicBezTo>
                    <a:pt x="217170" y="11885023"/>
                    <a:pt x="0" y="11615630"/>
                    <a:pt x="0" y="11282849"/>
                  </a:cubicBezTo>
                  <a:close/>
                </a:path>
              </a:pathLst>
            </a:custGeom>
            <a:blipFill>
              <a:blip r:embed="rId7"/>
              <a:stretch>
                <a:fillRect l="0" t="-13557" r="0" b="-5173"/>
              </a:stretch>
            </a:blipFill>
          </p:spPr>
        </p:sp>
      </p:grpSp>
      <p:sp>
        <p:nvSpPr>
          <p:cNvPr name="TextBox 8" id="8"/>
          <p:cNvSpPr txBox="true"/>
          <p:nvPr/>
        </p:nvSpPr>
        <p:spPr>
          <a:xfrm rot="0">
            <a:off x="1028700" y="650875"/>
            <a:ext cx="15482074" cy="8128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CONTENT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DE3D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671504" y="2147596"/>
            <a:ext cx="12944993" cy="7425091"/>
            <a:chOff x="0" y="0"/>
            <a:chExt cx="7981950" cy="4578350"/>
          </a:xfrm>
        </p:grpSpPr>
        <p:sp>
          <p:nvSpPr>
            <p:cNvPr name="Freeform 3" id="3">
              <a:hlinkClick r:id="rId2" tooltip="https://www.instagram.com/p/DBjLQjIq1qB/"/>
            </p:cNvPr>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4" id="4">
              <a:hlinkClick r:id="rId3" tooltip="https://www.instagram.com/p/DBjLQjIq1qB/"/>
            </p:cNvPr>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5" id="5">
              <a:hlinkClick r:id="rId4" tooltip="https://www.instagram.com/p/DBjLQjIq1qB/"/>
            </p:cNvPr>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6" id="6">
              <a:hlinkClick r:id="rId5" tooltip="https://www.instagram.com/p/DBjLQjIq1qB/"/>
            </p:cNvPr>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7" id="7">
              <a:hlinkClick r:id="rId6" tooltip="https://www.instagram.com/p/DBjLQjIq1qB/"/>
            </p:cNvPr>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7"/>
              <a:stretch>
                <a:fillRect l="0" t="-9919" r="0" b="-9919"/>
              </a:stretch>
            </a:blipFill>
          </p:spPr>
        </p:sp>
      </p:grpSp>
      <p:sp>
        <p:nvSpPr>
          <p:cNvPr name="TextBox 8" id="8"/>
          <p:cNvSpPr txBox="true"/>
          <p:nvPr/>
        </p:nvSpPr>
        <p:spPr>
          <a:xfrm rot="0">
            <a:off x="1028700" y="650875"/>
            <a:ext cx="15482074" cy="8128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CONTENT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DE3D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463124" y="2156242"/>
            <a:ext cx="4059939" cy="7770219"/>
            <a:chOff x="0" y="0"/>
            <a:chExt cx="5308600" cy="10160000"/>
          </a:xfrm>
        </p:grpSpPr>
        <p:sp>
          <p:nvSpPr>
            <p:cNvPr name="Freeform 3" id="3">
              <a:hlinkClick r:id="rId2" tooltip="https://www.tiktok.com/@marmar1302/video/7439461011872140545"/>
            </p:cNvPr>
            <p:cNvSpPr/>
            <p:nvPr/>
          </p:nvSpPr>
          <p:spPr>
            <a:xfrm flipH="false" flipV="false" rot="0">
              <a:off x="247650" y="271780"/>
              <a:ext cx="4812030" cy="9627870"/>
            </a:xfrm>
            <a:custGeom>
              <a:avLst/>
              <a:gdLst/>
              <a:ahLst/>
              <a:cxnLst/>
              <a:rect r="r" b="b" t="t" l="l"/>
              <a:pathLst>
                <a:path h="9627870" w="4812030">
                  <a:moveTo>
                    <a:pt x="4812030" y="9627870"/>
                  </a:moveTo>
                  <a:lnTo>
                    <a:pt x="0" y="9627870"/>
                  </a:lnTo>
                  <a:lnTo>
                    <a:pt x="0" y="0"/>
                  </a:lnTo>
                  <a:lnTo>
                    <a:pt x="4812030" y="0"/>
                  </a:lnTo>
                  <a:lnTo>
                    <a:pt x="4812030" y="9627870"/>
                  </a:lnTo>
                  <a:close/>
                </a:path>
              </a:pathLst>
            </a:custGeom>
            <a:blipFill>
              <a:blip r:embed="rId3"/>
              <a:stretch>
                <a:fillRect l="-6272" t="0" r="-6272" b="0"/>
              </a:stretch>
            </a:blipFill>
          </p:spPr>
        </p:sp>
        <p:sp>
          <p:nvSpPr>
            <p:cNvPr name="Freeform 4" id="4">
              <a:hlinkClick r:id="rId4" tooltip="https://www.tiktok.com/@marmar1302/video/7439461011872140545"/>
            </p:cNvPr>
            <p:cNvSpPr/>
            <p:nvPr/>
          </p:nvSpPr>
          <p:spPr>
            <a:xfrm flipH="false" flipV="false" rot="0">
              <a:off x="0" y="0"/>
              <a:ext cx="5308600" cy="10160000"/>
            </a:xfrm>
            <a:custGeom>
              <a:avLst/>
              <a:gdLst/>
              <a:ahLst/>
              <a:cxnLst/>
              <a:rect r="r" b="b" t="t" l="l"/>
              <a:pathLst>
                <a:path h="10160000" w="5308600">
                  <a:moveTo>
                    <a:pt x="5308600" y="10160000"/>
                  </a:moveTo>
                  <a:lnTo>
                    <a:pt x="0" y="10160000"/>
                  </a:lnTo>
                  <a:lnTo>
                    <a:pt x="0" y="0"/>
                  </a:lnTo>
                  <a:lnTo>
                    <a:pt x="5308600" y="0"/>
                  </a:lnTo>
                  <a:lnTo>
                    <a:pt x="5308600" y="10160000"/>
                  </a:lnTo>
                  <a:close/>
                </a:path>
              </a:pathLst>
            </a:custGeom>
            <a:blipFill>
              <a:blip r:embed="rId5"/>
              <a:stretch>
                <a:fillRect l="-39" t="0" r="-39" b="0"/>
              </a:stretch>
            </a:blipFill>
          </p:spPr>
        </p:sp>
      </p:grpSp>
      <p:grpSp>
        <p:nvGrpSpPr>
          <p:cNvPr name="Group 5" id="5"/>
          <p:cNvGrpSpPr>
            <a:grpSpLocks noChangeAspect="true"/>
          </p:cNvGrpSpPr>
          <p:nvPr/>
        </p:nvGrpSpPr>
        <p:grpSpPr>
          <a:xfrm rot="0">
            <a:off x="3306451" y="1938069"/>
            <a:ext cx="4173935" cy="7988393"/>
            <a:chOff x="0" y="0"/>
            <a:chExt cx="5308600" cy="10160000"/>
          </a:xfrm>
        </p:grpSpPr>
        <p:sp>
          <p:nvSpPr>
            <p:cNvPr name="Freeform 6" id="6">
              <a:hlinkClick r:id="rId6" tooltip="https://www.instagram.com/p/DCZQU6Qp5Hp/"/>
            </p:cNvPr>
            <p:cNvSpPr/>
            <p:nvPr/>
          </p:nvSpPr>
          <p:spPr>
            <a:xfrm flipH="false" flipV="false" rot="0">
              <a:off x="247650" y="271780"/>
              <a:ext cx="4812030" cy="9627870"/>
            </a:xfrm>
            <a:custGeom>
              <a:avLst/>
              <a:gdLst/>
              <a:ahLst/>
              <a:cxnLst/>
              <a:rect r="r" b="b" t="t" l="l"/>
              <a:pathLst>
                <a:path h="9627870" w="4812030">
                  <a:moveTo>
                    <a:pt x="4812030" y="9627870"/>
                  </a:moveTo>
                  <a:lnTo>
                    <a:pt x="0" y="9627870"/>
                  </a:lnTo>
                  <a:lnTo>
                    <a:pt x="0" y="0"/>
                  </a:lnTo>
                  <a:lnTo>
                    <a:pt x="4812030" y="0"/>
                  </a:lnTo>
                  <a:lnTo>
                    <a:pt x="4812030" y="9627870"/>
                  </a:lnTo>
                  <a:close/>
                </a:path>
              </a:pathLst>
            </a:custGeom>
            <a:blipFill>
              <a:blip r:embed="rId7"/>
              <a:stretch>
                <a:fillRect l="-6272" t="0" r="-6272" b="0"/>
              </a:stretch>
            </a:blipFill>
          </p:spPr>
        </p:sp>
        <p:sp>
          <p:nvSpPr>
            <p:cNvPr name="Freeform 7" id="7">
              <a:hlinkClick r:id="rId8" tooltip="https://www.instagram.com/p/DCZQU6Qp5Hp/"/>
            </p:cNvPr>
            <p:cNvSpPr/>
            <p:nvPr/>
          </p:nvSpPr>
          <p:spPr>
            <a:xfrm flipH="false" flipV="false" rot="0">
              <a:off x="0" y="0"/>
              <a:ext cx="5308600" cy="10160000"/>
            </a:xfrm>
            <a:custGeom>
              <a:avLst/>
              <a:gdLst/>
              <a:ahLst/>
              <a:cxnLst/>
              <a:rect r="r" b="b" t="t" l="l"/>
              <a:pathLst>
                <a:path h="10160000" w="5308600">
                  <a:moveTo>
                    <a:pt x="5308600" y="10160000"/>
                  </a:moveTo>
                  <a:lnTo>
                    <a:pt x="0" y="10160000"/>
                  </a:lnTo>
                  <a:lnTo>
                    <a:pt x="0" y="0"/>
                  </a:lnTo>
                  <a:lnTo>
                    <a:pt x="5308600" y="0"/>
                  </a:lnTo>
                  <a:lnTo>
                    <a:pt x="5308600" y="10160000"/>
                  </a:lnTo>
                  <a:close/>
                </a:path>
              </a:pathLst>
            </a:custGeom>
            <a:blipFill>
              <a:blip r:embed="rId5"/>
              <a:stretch>
                <a:fillRect l="-39" t="0" r="-39" b="0"/>
              </a:stretch>
            </a:blipFill>
          </p:spPr>
        </p:sp>
      </p:grpSp>
      <p:sp>
        <p:nvSpPr>
          <p:cNvPr name="TextBox 8" id="8"/>
          <p:cNvSpPr txBox="true"/>
          <p:nvPr/>
        </p:nvSpPr>
        <p:spPr>
          <a:xfrm rot="0">
            <a:off x="1402963" y="593725"/>
            <a:ext cx="15482074" cy="1155697"/>
          </a:xfrm>
          <a:prstGeom prst="rect">
            <a:avLst/>
          </a:prstGeom>
        </p:spPr>
        <p:txBody>
          <a:bodyPr anchor="t" rtlCol="false" tIns="0" lIns="0" bIns="0" rIns="0">
            <a:spAutoFit/>
          </a:bodyPr>
          <a:lstStyle/>
          <a:p>
            <a:pPr algn="ctr">
              <a:lnSpc>
                <a:spcPts val="7999"/>
              </a:lnSpc>
            </a:pPr>
            <a:r>
              <a:rPr lang="en-US" sz="7999" spc="1183">
                <a:solidFill>
                  <a:srgbClr val="8F4C06"/>
                </a:solidFill>
                <a:latin typeface="The Seasons"/>
                <a:ea typeface="The Seasons"/>
                <a:cs typeface="The Seasons"/>
                <a:sym typeface="The Seasons"/>
              </a:rPr>
              <a:t>CONTENT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DE3D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551418" y="2302617"/>
            <a:ext cx="5185165" cy="7185236"/>
            <a:chOff x="0" y="0"/>
            <a:chExt cx="4734560" cy="6560820"/>
          </a:xfrm>
        </p:grpSpPr>
        <p:sp>
          <p:nvSpPr>
            <p:cNvPr name="Freeform 3" id="3"/>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4" id="4"/>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5" id="5"/>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1922" t="0" r="-1922" b="0"/>
              </a:stretch>
            </a:blipFill>
          </p:spPr>
        </p:sp>
        <p:sp>
          <p:nvSpPr>
            <p:cNvPr name="Freeform 6" id="6"/>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7" id="7"/>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8" id="8"/>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9" id="9"/>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0" id="10"/>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1" id="11"/>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12" id="12"/>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13" id="13"/>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14" id="14"/>
          <p:cNvGrpSpPr>
            <a:grpSpLocks noChangeAspect="true"/>
          </p:cNvGrpSpPr>
          <p:nvPr/>
        </p:nvGrpSpPr>
        <p:grpSpPr>
          <a:xfrm rot="0">
            <a:off x="828198" y="2302617"/>
            <a:ext cx="5142465" cy="7126066"/>
            <a:chOff x="0" y="0"/>
            <a:chExt cx="4734560" cy="6560820"/>
          </a:xfrm>
        </p:grpSpPr>
        <p:sp>
          <p:nvSpPr>
            <p:cNvPr name="Freeform 15" id="1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6" id="1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17" id="1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0" t="-3124" r="0" b="-3124"/>
              </a:stretch>
            </a:blipFill>
          </p:spPr>
        </p:sp>
        <p:sp>
          <p:nvSpPr>
            <p:cNvPr name="Freeform 18" id="1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9" id="1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20" id="2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21" id="2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22" id="2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23" id="2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4" id="2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25" id="2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name="Group 26" id="26"/>
          <p:cNvGrpSpPr>
            <a:grpSpLocks noChangeAspect="true"/>
          </p:cNvGrpSpPr>
          <p:nvPr/>
        </p:nvGrpSpPr>
        <p:grpSpPr>
          <a:xfrm rot="0">
            <a:off x="12468471" y="2302617"/>
            <a:ext cx="5110822" cy="7082217"/>
            <a:chOff x="0" y="0"/>
            <a:chExt cx="4734560" cy="6560820"/>
          </a:xfrm>
        </p:grpSpPr>
        <p:sp>
          <p:nvSpPr>
            <p:cNvPr name="Freeform 27" id="27"/>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28" id="28"/>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name="Freeform 29" id="29"/>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30573" r="0" b="-24127"/>
              </a:stretch>
            </a:blipFill>
          </p:spPr>
        </p:sp>
        <p:sp>
          <p:nvSpPr>
            <p:cNvPr name="Freeform 30" id="30"/>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31" id="31"/>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32" id="32"/>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33" id="33"/>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34" id="34"/>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35" id="35"/>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6" id="36"/>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name="Freeform 37" id="37"/>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sp>
        <p:nvSpPr>
          <p:cNvPr name="TextBox 38" id="38"/>
          <p:cNvSpPr txBox="true"/>
          <p:nvPr/>
        </p:nvSpPr>
        <p:spPr>
          <a:xfrm rot="0">
            <a:off x="7107673" y="593725"/>
            <a:ext cx="3542707" cy="9271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UGC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DE3DC"/>
        </a:solidFill>
      </p:bgPr>
    </p:bg>
    <p:spTree>
      <p:nvGrpSpPr>
        <p:cNvPr id="1" name=""/>
        <p:cNvGrpSpPr/>
        <p:nvPr/>
      </p:nvGrpSpPr>
      <p:grpSpPr>
        <a:xfrm>
          <a:off x="0" y="0"/>
          <a:ext cx="0" cy="0"/>
          <a:chOff x="0" y="0"/>
          <a:chExt cx="0" cy="0"/>
        </a:xfrm>
      </p:grpSpPr>
      <p:sp>
        <p:nvSpPr>
          <p:cNvPr name="Freeform 2" id="2"/>
          <p:cNvSpPr/>
          <p:nvPr/>
        </p:nvSpPr>
        <p:spPr>
          <a:xfrm flipH="false" flipV="false" rot="0">
            <a:off x="5079217" y="2044094"/>
            <a:ext cx="8129566" cy="8242906"/>
          </a:xfrm>
          <a:custGeom>
            <a:avLst/>
            <a:gdLst/>
            <a:ahLst/>
            <a:cxnLst/>
            <a:rect r="r" b="b" t="t" l="l"/>
            <a:pathLst>
              <a:path h="8242906" w="8129566">
                <a:moveTo>
                  <a:pt x="0" y="0"/>
                </a:moveTo>
                <a:lnTo>
                  <a:pt x="8129566" y="0"/>
                </a:lnTo>
                <a:lnTo>
                  <a:pt x="8129566" y="8242906"/>
                </a:lnTo>
                <a:lnTo>
                  <a:pt x="0" y="8242906"/>
                </a:lnTo>
                <a:lnTo>
                  <a:pt x="0" y="0"/>
                </a:lnTo>
                <a:close/>
              </a:path>
            </a:pathLst>
          </a:custGeom>
          <a:blipFill>
            <a:blip r:embed="rId2"/>
            <a:stretch>
              <a:fillRect l="0" t="0" r="0" b="0"/>
            </a:stretch>
          </a:blipFill>
        </p:spPr>
      </p:sp>
      <p:sp>
        <p:nvSpPr>
          <p:cNvPr name="TextBox 3" id="3"/>
          <p:cNvSpPr txBox="true"/>
          <p:nvPr/>
        </p:nvSpPr>
        <p:spPr>
          <a:xfrm rot="0">
            <a:off x="1028700" y="650875"/>
            <a:ext cx="15482074" cy="9271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Campaign Management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DE3DC"/>
        </a:solidFill>
      </p:bgPr>
    </p:bg>
    <p:spTree>
      <p:nvGrpSpPr>
        <p:cNvPr id="1" name=""/>
        <p:cNvGrpSpPr/>
        <p:nvPr/>
      </p:nvGrpSpPr>
      <p:grpSpPr>
        <a:xfrm>
          <a:off x="0" y="0"/>
          <a:ext cx="0" cy="0"/>
          <a:chOff x="0" y="0"/>
          <a:chExt cx="0" cy="0"/>
        </a:xfrm>
      </p:grpSpPr>
      <p:sp>
        <p:nvSpPr>
          <p:cNvPr name="Freeform 2" id="2"/>
          <p:cNvSpPr/>
          <p:nvPr/>
        </p:nvSpPr>
        <p:spPr>
          <a:xfrm flipH="false" flipV="false" rot="0">
            <a:off x="1820053" y="2160741"/>
            <a:ext cx="14634143" cy="7097559"/>
          </a:xfrm>
          <a:custGeom>
            <a:avLst/>
            <a:gdLst/>
            <a:ahLst/>
            <a:cxnLst/>
            <a:rect r="r" b="b" t="t" l="l"/>
            <a:pathLst>
              <a:path h="7097559" w="14634143">
                <a:moveTo>
                  <a:pt x="0" y="0"/>
                </a:moveTo>
                <a:lnTo>
                  <a:pt x="14634143" y="0"/>
                </a:lnTo>
                <a:lnTo>
                  <a:pt x="14634143" y="7097559"/>
                </a:lnTo>
                <a:lnTo>
                  <a:pt x="0" y="7097559"/>
                </a:lnTo>
                <a:lnTo>
                  <a:pt x="0" y="0"/>
                </a:lnTo>
                <a:close/>
              </a:path>
            </a:pathLst>
          </a:custGeom>
          <a:blipFill>
            <a:blip r:embed="rId2"/>
            <a:stretch>
              <a:fillRect l="0" t="0" r="0" b="0"/>
            </a:stretch>
          </a:blipFill>
        </p:spPr>
      </p:sp>
      <p:sp>
        <p:nvSpPr>
          <p:cNvPr name="TextBox 3" id="3"/>
          <p:cNvSpPr txBox="true"/>
          <p:nvPr/>
        </p:nvSpPr>
        <p:spPr>
          <a:xfrm rot="0">
            <a:off x="1402963" y="593725"/>
            <a:ext cx="15482074" cy="9271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Campaign Insights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sp>
        <p:nvSpPr>
          <p:cNvPr name="TextBox 4" id="4"/>
          <p:cNvSpPr txBox="true"/>
          <p:nvPr/>
        </p:nvSpPr>
        <p:spPr>
          <a:xfrm rot="0">
            <a:off x="6070303" y="834905"/>
            <a:ext cx="6147393" cy="1306991"/>
          </a:xfrm>
          <a:prstGeom prst="rect">
            <a:avLst/>
          </a:prstGeom>
        </p:spPr>
        <p:txBody>
          <a:bodyPr anchor="t" rtlCol="false" tIns="0" lIns="0" bIns="0" rIns="0">
            <a:spAutoFit/>
          </a:bodyPr>
          <a:lstStyle/>
          <a:p>
            <a:pPr algn="ctr">
              <a:lnSpc>
                <a:spcPts val="11133"/>
              </a:lnSpc>
            </a:pPr>
            <a:r>
              <a:rPr lang="en-US" sz="10604">
                <a:solidFill>
                  <a:srgbClr val="72523B"/>
                </a:solidFill>
                <a:latin typeface="Black Mango"/>
                <a:ea typeface="Black Mango"/>
                <a:cs typeface="Black Mango"/>
                <a:sym typeface="Black Mango"/>
              </a:rPr>
              <a:t>ABOUT</a:t>
            </a:r>
          </a:p>
        </p:txBody>
      </p:sp>
      <p:sp>
        <p:nvSpPr>
          <p:cNvPr name="TextBox 5" id="5"/>
          <p:cNvSpPr txBox="true"/>
          <p:nvPr/>
        </p:nvSpPr>
        <p:spPr>
          <a:xfrm rot="0">
            <a:off x="1028700" y="2391147"/>
            <a:ext cx="16230600" cy="6381750"/>
          </a:xfrm>
          <a:prstGeom prst="rect">
            <a:avLst/>
          </a:prstGeom>
        </p:spPr>
        <p:txBody>
          <a:bodyPr anchor="t" rtlCol="false" tIns="0" lIns="0" bIns="0" rIns="0">
            <a:spAutoFit/>
          </a:bodyPr>
          <a:lstStyle/>
          <a:p>
            <a:pPr algn="just">
              <a:lnSpc>
                <a:spcPts val="4200"/>
              </a:lnSpc>
            </a:pPr>
            <a:r>
              <a:rPr lang="en-US" sz="3000">
                <a:solidFill>
                  <a:srgbClr val="72523B"/>
                </a:solidFill>
                <a:latin typeface="Lora"/>
                <a:ea typeface="Lora"/>
                <a:cs typeface="Lora"/>
                <a:sym typeface="Lora"/>
              </a:rPr>
              <a:t>Marmar is more than just a brand; it’s a story of passion, craftsmanship, and creativity. Founded by Amina, Marmar brings together the artistry of handmade fashion and the desire for self-expression. Each piece is carefully crafted by local artisans, making every accessory not only stylish but truly one-of-a-kind.</a:t>
            </a:r>
          </a:p>
          <a:p>
            <a:pPr algn="ctr">
              <a:lnSpc>
                <a:spcPts val="4200"/>
              </a:lnSpc>
            </a:pPr>
          </a:p>
          <a:p>
            <a:pPr algn="ctr">
              <a:lnSpc>
                <a:spcPts val="4200"/>
              </a:lnSpc>
            </a:pPr>
          </a:p>
          <a:p>
            <a:pPr algn="just">
              <a:lnSpc>
                <a:spcPts val="4200"/>
              </a:lnSpc>
            </a:pPr>
            <a:r>
              <a:rPr lang="en-US" sz="3000">
                <a:solidFill>
                  <a:srgbClr val="72523B"/>
                </a:solidFill>
                <a:latin typeface="Lora"/>
                <a:ea typeface="Lora"/>
                <a:cs typeface="Lora"/>
                <a:sym typeface="Lora"/>
              </a:rPr>
              <a:t>Our designs cater to women who value individuality, exclusivity, and ethical fashion. Whether it’s a custom-made bag or a limited-edition accessory, Marmar is about celebrating your unique style and giving you the confidence to stand out. With every purchase, you’re not only enhancing your wardrobe but supporting local artisans and sustainable practices, ensuring that fashion remains personal, ethical, and beautiful.</a:t>
            </a:r>
          </a:p>
          <a:p>
            <a:pPr algn="just">
              <a:lnSpc>
                <a:spcPts val="4200"/>
              </a:lnSpc>
            </a:pP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DE3DC"/>
        </a:solidFill>
      </p:bgPr>
    </p:bg>
    <p:spTree>
      <p:nvGrpSpPr>
        <p:cNvPr id="1" name=""/>
        <p:cNvGrpSpPr/>
        <p:nvPr/>
      </p:nvGrpSpPr>
      <p:grpSpPr>
        <a:xfrm>
          <a:off x="0" y="0"/>
          <a:ext cx="0" cy="0"/>
          <a:chOff x="0" y="0"/>
          <a:chExt cx="0" cy="0"/>
        </a:xfrm>
      </p:grpSpPr>
      <p:sp>
        <p:nvSpPr>
          <p:cNvPr name="Freeform 2" id="2"/>
          <p:cNvSpPr/>
          <p:nvPr/>
        </p:nvSpPr>
        <p:spPr>
          <a:xfrm flipH="false" flipV="false" rot="0">
            <a:off x="290983" y="5953003"/>
            <a:ext cx="17706034" cy="3554151"/>
          </a:xfrm>
          <a:custGeom>
            <a:avLst/>
            <a:gdLst/>
            <a:ahLst/>
            <a:cxnLst/>
            <a:rect r="r" b="b" t="t" l="l"/>
            <a:pathLst>
              <a:path h="3554151" w="17706034">
                <a:moveTo>
                  <a:pt x="0" y="0"/>
                </a:moveTo>
                <a:lnTo>
                  <a:pt x="17706034" y="0"/>
                </a:lnTo>
                <a:lnTo>
                  <a:pt x="17706034" y="3554152"/>
                </a:lnTo>
                <a:lnTo>
                  <a:pt x="0" y="3554152"/>
                </a:lnTo>
                <a:lnTo>
                  <a:pt x="0" y="0"/>
                </a:lnTo>
                <a:close/>
              </a:path>
            </a:pathLst>
          </a:custGeom>
          <a:blipFill>
            <a:blip r:embed="rId2"/>
            <a:stretch>
              <a:fillRect l="-464" t="-1818" r="-464" b="0"/>
            </a:stretch>
          </a:blipFill>
        </p:spPr>
      </p:sp>
      <p:sp>
        <p:nvSpPr>
          <p:cNvPr name="Freeform 3" id="3"/>
          <p:cNvSpPr/>
          <p:nvPr/>
        </p:nvSpPr>
        <p:spPr>
          <a:xfrm flipH="false" flipV="false" rot="0">
            <a:off x="290983" y="2043775"/>
            <a:ext cx="17706034" cy="3386279"/>
          </a:xfrm>
          <a:custGeom>
            <a:avLst/>
            <a:gdLst/>
            <a:ahLst/>
            <a:cxnLst/>
            <a:rect r="r" b="b" t="t" l="l"/>
            <a:pathLst>
              <a:path h="3386279" w="17706034">
                <a:moveTo>
                  <a:pt x="0" y="0"/>
                </a:moveTo>
                <a:lnTo>
                  <a:pt x="17706034" y="0"/>
                </a:lnTo>
                <a:lnTo>
                  <a:pt x="17706034" y="3386279"/>
                </a:lnTo>
                <a:lnTo>
                  <a:pt x="0" y="3386279"/>
                </a:lnTo>
                <a:lnTo>
                  <a:pt x="0" y="0"/>
                </a:lnTo>
                <a:close/>
              </a:path>
            </a:pathLst>
          </a:custGeom>
          <a:blipFill>
            <a:blip r:embed="rId3"/>
            <a:stretch>
              <a:fillRect l="0" t="0" r="0" b="0"/>
            </a:stretch>
          </a:blipFill>
        </p:spPr>
      </p:sp>
      <p:sp>
        <p:nvSpPr>
          <p:cNvPr name="TextBox 4" id="4"/>
          <p:cNvSpPr txBox="true"/>
          <p:nvPr/>
        </p:nvSpPr>
        <p:spPr>
          <a:xfrm rot="0">
            <a:off x="1402963" y="593725"/>
            <a:ext cx="15482074" cy="927100"/>
          </a:xfrm>
          <a:prstGeom prst="rect">
            <a:avLst/>
          </a:prstGeom>
        </p:spPr>
        <p:txBody>
          <a:bodyPr anchor="t" rtlCol="false" tIns="0" lIns="0" bIns="0" rIns="0">
            <a:spAutoFit/>
          </a:bodyPr>
          <a:lstStyle/>
          <a:p>
            <a:pPr algn="ctr">
              <a:lnSpc>
                <a:spcPts val="6500"/>
              </a:lnSpc>
            </a:pPr>
            <a:r>
              <a:rPr lang="en-US" sz="6500" spc="962">
                <a:solidFill>
                  <a:srgbClr val="8F4C06"/>
                </a:solidFill>
                <a:latin typeface="The Seasons"/>
                <a:ea typeface="The Seasons"/>
                <a:cs typeface="The Seasons"/>
                <a:sym typeface="The Seasons"/>
              </a:rPr>
              <a:t>Campaign Analytics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9514" r="0" b="-9514"/>
              </a:stretch>
            </a:blipFill>
          </p:spPr>
        </p:sp>
      </p:grpSp>
      <p:grpSp>
        <p:nvGrpSpPr>
          <p:cNvPr name="Group 4" id="4"/>
          <p:cNvGrpSpPr/>
          <p:nvPr/>
        </p:nvGrpSpPr>
        <p:grpSpPr>
          <a:xfrm rot="0">
            <a:off x="2373135" y="2170578"/>
            <a:ext cx="3579250" cy="3579236"/>
            <a:chOff x="0" y="0"/>
            <a:chExt cx="4772333" cy="4772315"/>
          </a:xfrm>
        </p:grpSpPr>
        <p:sp>
          <p:nvSpPr>
            <p:cNvPr name="Freeform 5" id="5"/>
            <p:cNvSpPr/>
            <p:nvPr/>
          </p:nvSpPr>
          <p:spPr>
            <a:xfrm flipH="false" flipV="false" rot="0">
              <a:off x="0" y="0"/>
              <a:ext cx="4772279" cy="4772279"/>
            </a:xfrm>
            <a:custGeom>
              <a:avLst/>
              <a:gdLst/>
              <a:ahLst/>
              <a:cxnLst/>
              <a:rect r="r" b="b" t="t" l="l"/>
              <a:pathLst>
                <a:path h="4772279" w="4772279">
                  <a:moveTo>
                    <a:pt x="4772279" y="2386203"/>
                  </a:moveTo>
                  <a:cubicBezTo>
                    <a:pt x="4772279" y="3703955"/>
                    <a:pt x="3703955" y="4772279"/>
                    <a:pt x="2386076" y="4772279"/>
                  </a:cubicBezTo>
                  <a:cubicBezTo>
                    <a:pt x="1068197" y="4772279"/>
                    <a:pt x="0" y="3703955"/>
                    <a:pt x="0" y="2386203"/>
                  </a:cubicBezTo>
                  <a:cubicBezTo>
                    <a:pt x="0" y="1068451"/>
                    <a:pt x="1068324" y="0"/>
                    <a:pt x="2386203" y="0"/>
                  </a:cubicBezTo>
                  <a:cubicBezTo>
                    <a:pt x="3704082" y="0"/>
                    <a:pt x="4772279" y="1068324"/>
                    <a:pt x="4772279" y="2386203"/>
                  </a:cubicBezTo>
                  <a:close/>
                </a:path>
              </a:pathLst>
            </a:custGeom>
            <a:blipFill>
              <a:blip r:embed="rId3"/>
              <a:stretch>
                <a:fillRect l="0" t="-5160" r="0" b="-54865"/>
              </a:stretch>
            </a:blipFill>
          </p:spPr>
        </p:sp>
      </p:grpSp>
      <p:grpSp>
        <p:nvGrpSpPr>
          <p:cNvPr name="Group 6" id="6"/>
          <p:cNvGrpSpPr/>
          <p:nvPr/>
        </p:nvGrpSpPr>
        <p:grpSpPr>
          <a:xfrm rot="0">
            <a:off x="7657359" y="2170578"/>
            <a:ext cx="3579250" cy="3579236"/>
            <a:chOff x="0" y="0"/>
            <a:chExt cx="4772333" cy="4772315"/>
          </a:xfrm>
        </p:grpSpPr>
        <p:sp>
          <p:nvSpPr>
            <p:cNvPr name="Freeform 7" id="7"/>
            <p:cNvSpPr/>
            <p:nvPr/>
          </p:nvSpPr>
          <p:spPr>
            <a:xfrm flipH="false" flipV="false" rot="0">
              <a:off x="0" y="0"/>
              <a:ext cx="4772279" cy="4772279"/>
            </a:xfrm>
            <a:custGeom>
              <a:avLst/>
              <a:gdLst/>
              <a:ahLst/>
              <a:cxnLst/>
              <a:rect r="r" b="b" t="t" l="l"/>
              <a:pathLst>
                <a:path h="4772279" w="4772279">
                  <a:moveTo>
                    <a:pt x="4772279" y="2386203"/>
                  </a:moveTo>
                  <a:cubicBezTo>
                    <a:pt x="4772279" y="3703955"/>
                    <a:pt x="3703955" y="4772279"/>
                    <a:pt x="2386076" y="4772279"/>
                  </a:cubicBezTo>
                  <a:cubicBezTo>
                    <a:pt x="1068197" y="4772279"/>
                    <a:pt x="0" y="3703955"/>
                    <a:pt x="0" y="2386203"/>
                  </a:cubicBezTo>
                  <a:cubicBezTo>
                    <a:pt x="0" y="1068451"/>
                    <a:pt x="1068324" y="0"/>
                    <a:pt x="2386203" y="0"/>
                  </a:cubicBezTo>
                  <a:cubicBezTo>
                    <a:pt x="3704082" y="0"/>
                    <a:pt x="4772279" y="1068324"/>
                    <a:pt x="4772279" y="2386203"/>
                  </a:cubicBezTo>
                  <a:close/>
                </a:path>
              </a:pathLst>
            </a:custGeom>
            <a:blipFill>
              <a:blip r:embed="rId4"/>
              <a:stretch>
                <a:fillRect l="0" t="0" r="-1" b="0"/>
              </a:stretch>
            </a:blipFill>
          </p:spPr>
        </p:sp>
      </p:grpSp>
      <p:grpSp>
        <p:nvGrpSpPr>
          <p:cNvPr name="Group 8" id="8"/>
          <p:cNvGrpSpPr/>
          <p:nvPr/>
        </p:nvGrpSpPr>
        <p:grpSpPr>
          <a:xfrm rot="0">
            <a:off x="12941584" y="2170578"/>
            <a:ext cx="3579250" cy="3579236"/>
            <a:chOff x="0" y="0"/>
            <a:chExt cx="4772333" cy="4772315"/>
          </a:xfrm>
        </p:grpSpPr>
        <p:sp>
          <p:nvSpPr>
            <p:cNvPr name="Freeform 9" id="9"/>
            <p:cNvSpPr/>
            <p:nvPr/>
          </p:nvSpPr>
          <p:spPr>
            <a:xfrm flipH="false" flipV="false" rot="0">
              <a:off x="0" y="0"/>
              <a:ext cx="4772279" cy="4772279"/>
            </a:xfrm>
            <a:custGeom>
              <a:avLst/>
              <a:gdLst/>
              <a:ahLst/>
              <a:cxnLst/>
              <a:rect r="r" b="b" t="t" l="l"/>
              <a:pathLst>
                <a:path h="4772279" w="4772279">
                  <a:moveTo>
                    <a:pt x="4772279" y="2386203"/>
                  </a:moveTo>
                  <a:cubicBezTo>
                    <a:pt x="4772279" y="3703955"/>
                    <a:pt x="3703955" y="4772279"/>
                    <a:pt x="2386076" y="4772279"/>
                  </a:cubicBezTo>
                  <a:cubicBezTo>
                    <a:pt x="1068197" y="4772279"/>
                    <a:pt x="0" y="3703955"/>
                    <a:pt x="0" y="2386203"/>
                  </a:cubicBezTo>
                  <a:cubicBezTo>
                    <a:pt x="0" y="1068451"/>
                    <a:pt x="1068324" y="0"/>
                    <a:pt x="2386203" y="0"/>
                  </a:cubicBezTo>
                  <a:cubicBezTo>
                    <a:pt x="3704082" y="0"/>
                    <a:pt x="4772279" y="1068324"/>
                    <a:pt x="4772279" y="2386203"/>
                  </a:cubicBezTo>
                  <a:close/>
                </a:path>
              </a:pathLst>
            </a:custGeom>
            <a:blipFill>
              <a:blip r:embed="rId5"/>
              <a:stretch>
                <a:fillRect l="-19239" t="-7388" r="-53206" b="-122539"/>
              </a:stretch>
            </a:blipFill>
          </p:spPr>
        </p:sp>
      </p:grpSp>
      <p:grpSp>
        <p:nvGrpSpPr>
          <p:cNvPr name="Group 10" id="10"/>
          <p:cNvGrpSpPr/>
          <p:nvPr/>
        </p:nvGrpSpPr>
        <p:grpSpPr>
          <a:xfrm rot="0">
            <a:off x="10451996" y="5749814"/>
            <a:ext cx="3579250" cy="3579236"/>
            <a:chOff x="0" y="0"/>
            <a:chExt cx="4772333" cy="4772315"/>
          </a:xfrm>
        </p:grpSpPr>
        <p:sp>
          <p:nvSpPr>
            <p:cNvPr name="Freeform 11" id="11"/>
            <p:cNvSpPr/>
            <p:nvPr/>
          </p:nvSpPr>
          <p:spPr>
            <a:xfrm flipH="false" flipV="false" rot="0">
              <a:off x="0" y="0"/>
              <a:ext cx="4772279" cy="4772279"/>
            </a:xfrm>
            <a:custGeom>
              <a:avLst/>
              <a:gdLst/>
              <a:ahLst/>
              <a:cxnLst/>
              <a:rect r="r" b="b" t="t" l="l"/>
              <a:pathLst>
                <a:path h="4772279" w="4772279">
                  <a:moveTo>
                    <a:pt x="4772279" y="2386203"/>
                  </a:moveTo>
                  <a:cubicBezTo>
                    <a:pt x="4772279" y="3703955"/>
                    <a:pt x="3703955" y="4772279"/>
                    <a:pt x="2386076" y="4772279"/>
                  </a:cubicBezTo>
                  <a:cubicBezTo>
                    <a:pt x="1068197" y="4772279"/>
                    <a:pt x="0" y="3703955"/>
                    <a:pt x="0" y="2386203"/>
                  </a:cubicBezTo>
                  <a:cubicBezTo>
                    <a:pt x="0" y="1068451"/>
                    <a:pt x="1068324" y="0"/>
                    <a:pt x="2386203" y="0"/>
                  </a:cubicBezTo>
                  <a:cubicBezTo>
                    <a:pt x="3704082" y="0"/>
                    <a:pt x="4772279" y="1068324"/>
                    <a:pt x="4772279" y="2386203"/>
                  </a:cubicBezTo>
                  <a:close/>
                </a:path>
              </a:pathLst>
            </a:custGeom>
            <a:blipFill>
              <a:blip r:embed="rId6"/>
              <a:stretch>
                <a:fillRect l="0" t="-16667" r="-1" b="-16667"/>
              </a:stretch>
            </a:blipFill>
          </p:spPr>
        </p:sp>
      </p:grpSp>
      <p:grpSp>
        <p:nvGrpSpPr>
          <p:cNvPr name="Group 12" id="12"/>
          <p:cNvGrpSpPr/>
          <p:nvPr/>
        </p:nvGrpSpPr>
        <p:grpSpPr>
          <a:xfrm rot="0">
            <a:off x="4536031" y="5749814"/>
            <a:ext cx="3579250" cy="3579236"/>
            <a:chOff x="0" y="0"/>
            <a:chExt cx="4772333" cy="4772315"/>
          </a:xfrm>
        </p:grpSpPr>
        <p:sp>
          <p:nvSpPr>
            <p:cNvPr name="Freeform 13" id="13"/>
            <p:cNvSpPr/>
            <p:nvPr/>
          </p:nvSpPr>
          <p:spPr>
            <a:xfrm flipH="false" flipV="false" rot="0">
              <a:off x="0" y="0"/>
              <a:ext cx="4772279" cy="4772279"/>
            </a:xfrm>
            <a:custGeom>
              <a:avLst/>
              <a:gdLst/>
              <a:ahLst/>
              <a:cxnLst/>
              <a:rect r="r" b="b" t="t" l="l"/>
              <a:pathLst>
                <a:path h="4772279" w="4772279">
                  <a:moveTo>
                    <a:pt x="4772279" y="2386203"/>
                  </a:moveTo>
                  <a:cubicBezTo>
                    <a:pt x="4772279" y="3703955"/>
                    <a:pt x="3703955" y="4772279"/>
                    <a:pt x="2386076" y="4772279"/>
                  </a:cubicBezTo>
                  <a:cubicBezTo>
                    <a:pt x="1068197" y="4772279"/>
                    <a:pt x="0" y="3703955"/>
                    <a:pt x="0" y="2386203"/>
                  </a:cubicBezTo>
                  <a:cubicBezTo>
                    <a:pt x="0" y="1068451"/>
                    <a:pt x="1068324" y="0"/>
                    <a:pt x="2386203" y="0"/>
                  </a:cubicBezTo>
                  <a:cubicBezTo>
                    <a:pt x="3704082" y="0"/>
                    <a:pt x="4772279" y="1068324"/>
                    <a:pt x="4772279" y="2386203"/>
                  </a:cubicBezTo>
                  <a:close/>
                </a:path>
              </a:pathLst>
            </a:custGeom>
            <a:blipFill>
              <a:blip r:embed="rId7"/>
              <a:stretch>
                <a:fillRect l="0" t="-16630" r="-1" b="-16631"/>
              </a:stretch>
            </a:blipFill>
          </p:spPr>
        </p:sp>
      </p:grpSp>
      <p:sp>
        <p:nvSpPr>
          <p:cNvPr name="TextBox 14" id="14"/>
          <p:cNvSpPr txBox="true"/>
          <p:nvPr/>
        </p:nvSpPr>
        <p:spPr>
          <a:xfrm rot="0">
            <a:off x="4971241" y="9643375"/>
            <a:ext cx="2708830" cy="317366"/>
          </a:xfrm>
          <a:prstGeom prst="rect">
            <a:avLst/>
          </a:prstGeom>
        </p:spPr>
        <p:txBody>
          <a:bodyPr anchor="t" rtlCol="false" tIns="0" lIns="0" bIns="0" rIns="0">
            <a:spAutoFit/>
          </a:bodyPr>
          <a:lstStyle/>
          <a:p>
            <a:pPr algn="ctr">
              <a:lnSpc>
                <a:spcPts val="2470"/>
              </a:lnSpc>
            </a:pPr>
            <a:r>
              <a:rPr lang="en-US" sz="1764" spc="131">
                <a:solidFill>
                  <a:srgbClr val="000000"/>
                </a:solidFill>
                <a:latin typeface="Cerebri Light"/>
                <a:ea typeface="Cerebri Light"/>
                <a:cs typeface="Cerebri Light"/>
                <a:sym typeface="Cerebri Light"/>
              </a:rPr>
              <a:t>Amir Mohamed</a:t>
            </a:r>
          </a:p>
        </p:txBody>
      </p:sp>
      <p:sp>
        <p:nvSpPr>
          <p:cNvPr name="TextBox 15" id="15"/>
          <p:cNvSpPr txBox="true"/>
          <p:nvPr/>
        </p:nvSpPr>
        <p:spPr>
          <a:xfrm rot="0">
            <a:off x="5084676" y="708025"/>
            <a:ext cx="8118648" cy="812799"/>
          </a:xfrm>
          <a:prstGeom prst="rect">
            <a:avLst/>
          </a:prstGeom>
        </p:spPr>
        <p:txBody>
          <a:bodyPr anchor="t" rtlCol="false" tIns="0" lIns="0" bIns="0" rIns="0">
            <a:spAutoFit/>
          </a:bodyPr>
          <a:lstStyle/>
          <a:p>
            <a:pPr algn="ctr">
              <a:lnSpc>
                <a:spcPts val="6498"/>
              </a:lnSpc>
            </a:pPr>
            <a:r>
              <a:rPr lang="en-US" sz="6498" spc="961">
                <a:solidFill>
                  <a:srgbClr val="8F4C06"/>
                </a:solidFill>
                <a:latin typeface="The Seasons"/>
                <a:ea typeface="The Seasons"/>
                <a:cs typeface="The Seasons"/>
                <a:sym typeface="The Seasons"/>
              </a:rPr>
              <a:t>MEET OUR TEAM</a:t>
            </a:r>
          </a:p>
        </p:txBody>
      </p:sp>
      <p:sp>
        <p:nvSpPr>
          <p:cNvPr name="TextBox 16" id="16"/>
          <p:cNvSpPr txBox="true"/>
          <p:nvPr/>
        </p:nvSpPr>
        <p:spPr>
          <a:xfrm rot="0">
            <a:off x="2815651" y="5840540"/>
            <a:ext cx="2708830" cy="317366"/>
          </a:xfrm>
          <a:prstGeom prst="rect">
            <a:avLst/>
          </a:prstGeom>
        </p:spPr>
        <p:txBody>
          <a:bodyPr anchor="t" rtlCol="false" tIns="0" lIns="0" bIns="0" rIns="0">
            <a:spAutoFit/>
          </a:bodyPr>
          <a:lstStyle/>
          <a:p>
            <a:pPr algn="ctr">
              <a:lnSpc>
                <a:spcPts val="2470"/>
              </a:lnSpc>
            </a:pPr>
            <a:r>
              <a:rPr lang="en-US" sz="1764" spc="131">
                <a:solidFill>
                  <a:srgbClr val="000000"/>
                </a:solidFill>
                <a:latin typeface="Cerebri Light"/>
                <a:ea typeface="Cerebri Light"/>
                <a:cs typeface="Cerebri Light"/>
                <a:sym typeface="Cerebri Light"/>
              </a:rPr>
              <a:t>Mustafa Etman</a:t>
            </a:r>
          </a:p>
        </p:txBody>
      </p:sp>
      <p:sp>
        <p:nvSpPr>
          <p:cNvPr name="TextBox 17" id="17"/>
          <p:cNvSpPr txBox="true"/>
          <p:nvPr/>
        </p:nvSpPr>
        <p:spPr>
          <a:xfrm rot="0">
            <a:off x="8115281" y="5840540"/>
            <a:ext cx="2708830" cy="317366"/>
          </a:xfrm>
          <a:prstGeom prst="rect">
            <a:avLst/>
          </a:prstGeom>
        </p:spPr>
        <p:txBody>
          <a:bodyPr anchor="t" rtlCol="false" tIns="0" lIns="0" bIns="0" rIns="0">
            <a:spAutoFit/>
          </a:bodyPr>
          <a:lstStyle/>
          <a:p>
            <a:pPr algn="ctr">
              <a:lnSpc>
                <a:spcPts val="2470"/>
              </a:lnSpc>
            </a:pPr>
            <a:r>
              <a:rPr lang="en-US" sz="1764" spc="131">
                <a:solidFill>
                  <a:srgbClr val="000000"/>
                </a:solidFill>
                <a:latin typeface="Cerebri Light"/>
                <a:ea typeface="Cerebri Light"/>
                <a:cs typeface="Cerebri Light"/>
                <a:sym typeface="Cerebri Light"/>
              </a:rPr>
              <a:t>Youssef Agwa</a:t>
            </a:r>
          </a:p>
        </p:txBody>
      </p:sp>
      <p:sp>
        <p:nvSpPr>
          <p:cNvPr name="TextBox 18" id="18"/>
          <p:cNvSpPr txBox="true"/>
          <p:nvPr/>
        </p:nvSpPr>
        <p:spPr>
          <a:xfrm rot="0">
            <a:off x="13414910" y="5840540"/>
            <a:ext cx="2708830" cy="317366"/>
          </a:xfrm>
          <a:prstGeom prst="rect">
            <a:avLst/>
          </a:prstGeom>
        </p:spPr>
        <p:txBody>
          <a:bodyPr anchor="t" rtlCol="false" tIns="0" lIns="0" bIns="0" rIns="0">
            <a:spAutoFit/>
          </a:bodyPr>
          <a:lstStyle/>
          <a:p>
            <a:pPr algn="ctr">
              <a:lnSpc>
                <a:spcPts val="2470"/>
              </a:lnSpc>
            </a:pPr>
            <a:r>
              <a:rPr lang="en-US" sz="1764" spc="131">
                <a:solidFill>
                  <a:srgbClr val="000000"/>
                </a:solidFill>
                <a:latin typeface="Cerebri Light"/>
                <a:ea typeface="Cerebri Light"/>
                <a:cs typeface="Cerebri Light"/>
                <a:sym typeface="Cerebri Light"/>
              </a:rPr>
              <a:t>Amr Elgendy</a:t>
            </a:r>
          </a:p>
        </p:txBody>
      </p:sp>
      <p:sp>
        <p:nvSpPr>
          <p:cNvPr name="TextBox 19" id="19"/>
          <p:cNvSpPr txBox="true"/>
          <p:nvPr/>
        </p:nvSpPr>
        <p:spPr>
          <a:xfrm rot="0">
            <a:off x="10887206" y="9643375"/>
            <a:ext cx="2708830" cy="317366"/>
          </a:xfrm>
          <a:prstGeom prst="rect">
            <a:avLst/>
          </a:prstGeom>
        </p:spPr>
        <p:txBody>
          <a:bodyPr anchor="t" rtlCol="false" tIns="0" lIns="0" bIns="0" rIns="0">
            <a:spAutoFit/>
          </a:bodyPr>
          <a:lstStyle/>
          <a:p>
            <a:pPr algn="ctr">
              <a:lnSpc>
                <a:spcPts val="2470"/>
              </a:lnSpc>
            </a:pPr>
            <a:r>
              <a:rPr lang="en-US" sz="1764" spc="131">
                <a:solidFill>
                  <a:srgbClr val="000000"/>
                </a:solidFill>
                <a:latin typeface="Cerebri Light"/>
                <a:ea typeface="Cerebri Light"/>
                <a:cs typeface="Cerebri Light"/>
                <a:sym typeface="Cerebri Light"/>
              </a:rPr>
              <a:t>Lamia Omar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sp>
        <p:nvSpPr>
          <p:cNvPr name="TextBox 4" id="4"/>
          <p:cNvSpPr txBox="true"/>
          <p:nvPr/>
        </p:nvSpPr>
        <p:spPr>
          <a:xfrm rot="0">
            <a:off x="1028700" y="2216514"/>
            <a:ext cx="16227113" cy="2717369"/>
          </a:xfrm>
          <a:prstGeom prst="rect">
            <a:avLst/>
          </a:prstGeom>
        </p:spPr>
        <p:txBody>
          <a:bodyPr anchor="t" rtlCol="false" tIns="0" lIns="0" bIns="0" rIns="0">
            <a:spAutoFit/>
          </a:bodyPr>
          <a:lstStyle/>
          <a:p>
            <a:pPr algn="ctr">
              <a:lnSpc>
                <a:spcPts val="18542"/>
              </a:lnSpc>
            </a:pPr>
            <a:r>
              <a:rPr lang="en-US" sz="10132" spc="323">
                <a:solidFill>
                  <a:srgbClr val="8F4C06"/>
                </a:solidFill>
                <a:latin typeface="Breathing"/>
                <a:ea typeface="Breathing"/>
                <a:cs typeface="Breathing"/>
                <a:sym typeface="Breathing"/>
              </a:rPr>
              <a:t>thank you</a:t>
            </a:r>
          </a:p>
        </p:txBody>
      </p:sp>
      <p:sp>
        <p:nvSpPr>
          <p:cNvPr name="TextBox 5" id="5"/>
          <p:cNvSpPr txBox="true"/>
          <p:nvPr/>
        </p:nvSpPr>
        <p:spPr>
          <a:xfrm rot="0">
            <a:off x="1271181" y="5218806"/>
            <a:ext cx="15518480" cy="813729"/>
          </a:xfrm>
          <a:prstGeom prst="rect">
            <a:avLst/>
          </a:prstGeom>
        </p:spPr>
        <p:txBody>
          <a:bodyPr anchor="t" rtlCol="false" tIns="0" lIns="0" bIns="0" rIns="0">
            <a:spAutoFit/>
          </a:bodyPr>
          <a:lstStyle/>
          <a:p>
            <a:pPr algn="ctr">
              <a:lnSpc>
                <a:spcPts val="5989"/>
              </a:lnSpc>
            </a:pPr>
            <a:r>
              <a:rPr lang="en-US" sz="4278" spc="1513">
                <a:solidFill>
                  <a:srgbClr val="8F4C06"/>
                </a:solidFill>
                <a:latin typeface="Cerebri Light"/>
                <a:ea typeface="Cerebri Light"/>
                <a:cs typeface="Cerebri Light"/>
                <a:sym typeface="Cerebri Light"/>
              </a:rPr>
              <a:t>for watching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sp>
        <p:nvSpPr>
          <p:cNvPr name="TextBox 4" id="4"/>
          <p:cNvSpPr txBox="true"/>
          <p:nvPr/>
        </p:nvSpPr>
        <p:spPr>
          <a:xfrm rot="0">
            <a:off x="1446517" y="876764"/>
            <a:ext cx="6147393" cy="1306991"/>
          </a:xfrm>
          <a:prstGeom prst="rect">
            <a:avLst/>
          </a:prstGeom>
        </p:spPr>
        <p:txBody>
          <a:bodyPr anchor="t" rtlCol="false" tIns="0" lIns="0" bIns="0" rIns="0">
            <a:spAutoFit/>
          </a:bodyPr>
          <a:lstStyle/>
          <a:p>
            <a:pPr algn="ctr">
              <a:lnSpc>
                <a:spcPts val="11133"/>
              </a:lnSpc>
            </a:pPr>
            <a:r>
              <a:rPr lang="en-US" sz="10604">
                <a:solidFill>
                  <a:srgbClr val="72523B"/>
                </a:solidFill>
                <a:latin typeface="Black Mango"/>
                <a:ea typeface="Black Mango"/>
                <a:cs typeface="Black Mango"/>
                <a:sym typeface="Black Mango"/>
              </a:rPr>
              <a:t>Vision</a:t>
            </a:r>
          </a:p>
        </p:txBody>
      </p:sp>
      <p:sp>
        <p:nvSpPr>
          <p:cNvPr name="TextBox 5" id="5"/>
          <p:cNvSpPr txBox="true"/>
          <p:nvPr/>
        </p:nvSpPr>
        <p:spPr>
          <a:xfrm rot="0">
            <a:off x="10730937" y="876764"/>
            <a:ext cx="6147393" cy="1306991"/>
          </a:xfrm>
          <a:prstGeom prst="rect">
            <a:avLst/>
          </a:prstGeom>
        </p:spPr>
        <p:txBody>
          <a:bodyPr anchor="t" rtlCol="false" tIns="0" lIns="0" bIns="0" rIns="0">
            <a:spAutoFit/>
          </a:bodyPr>
          <a:lstStyle/>
          <a:p>
            <a:pPr algn="ctr">
              <a:lnSpc>
                <a:spcPts val="11133"/>
              </a:lnSpc>
            </a:pPr>
            <a:r>
              <a:rPr lang="en-US" sz="10604">
                <a:solidFill>
                  <a:srgbClr val="72523B"/>
                </a:solidFill>
                <a:latin typeface="Black Mango"/>
                <a:ea typeface="Black Mango"/>
                <a:cs typeface="Black Mango"/>
                <a:sym typeface="Black Mango"/>
              </a:rPr>
              <a:t>Mission </a:t>
            </a:r>
          </a:p>
        </p:txBody>
      </p:sp>
      <p:sp>
        <p:nvSpPr>
          <p:cNvPr name="TextBox 6" id="6"/>
          <p:cNvSpPr txBox="true"/>
          <p:nvPr/>
        </p:nvSpPr>
        <p:spPr>
          <a:xfrm rot="0">
            <a:off x="756183" y="2457450"/>
            <a:ext cx="7530567" cy="5314950"/>
          </a:xfrm>
          <a:prstGeom prst="rect">
            <a:avLst/>
          </a:prstGeom>
        </p:spPr>
        <p:txBody>
          <a:bodyPr anchor="t" rtlCol="false" tIns="0" lIns="0" bIns="0" rIns="0">
            <a:spAutoFit/>
          </a:bodyPr>
          <a:lstStyle/>
          <a:p>
            <a:pPr algn="just">
              <a:lnSpc>
                <a:spcPts val="4200"/>
              </a:lnSpc>
            </a:pPr>
            <a:r>
              <a:rPr lang="en-US" sz="3000">
                <a:solidFill>
                  <a:srgbClr val="72523B"/>
                </a:solidFill>
                <a:latin typeface="Lora"/>
                <a:ea typeface="Lora"/>
                <a:cs typeface="Lora"/>
                <a:sym typeface="Lora"/>
              </a:rPr>
              <a:t>To inspire individuality and empower self-expression through unique, handcrafted accessories that celebrate personal style and creativity. Marmar aims to become a leading brand in the handmade fashion industry, fostering a deeper connection between artisans and customers while promoting sustainable, ethical practices in every design.</a:t>
            </a:r>
          </a:p>
          <a:p>
            <a:pPr algn="just">
              <a:lnSpc>
                <a:spcPts val="4200"/>
              </a:lnSpc>
            </a:pPr>
          </a:p>
        </p:txBody>
      </p:sp>
      <p:sp>
        <p:nvSpPr>
          <p:cNvPr name="TextBox 7" id="7"/>
          <p:cNvSpPr txBox="true"/>
          <p:nvPr/>
        </p:nvSpPr>
        <p:spPr>
          <a:xfrm rot="0">
            <a:off x="10039350" y="2457450"/>
            <a:ext cx="7530567" cy="6381750"/>
          </a:xfrm>
          <a:prstGeom prst="rect">
            <a:avLst/>
          </a:prstGeom>
        </p:spPr>
        <p:txBody>
          <a:bodyPr anchor="t" rtlCol="false" tIns="0" lIns="0" bIns="0" rIns="0">
            <a:spAutoFit/>
          </a:bodyPr>
          <a:lstStyle/>
          <a:p>
            <a:pPr algn="just">
              <a:lnSpc>
                <a:spcPts val="4200"/>
              </a:lnSpc>
            </a:pPr>
            <a:r>
              <a:rPr lang="en-US" sz="3000">
                <a:solidFill>
                  <a:srgbClr val="72523B"/>
                </a:solidFill>
                <a:latin typeface="Lora"/>
                <a:ea typeface="Lora"/>
                <a:cs typeface="Lora"/>
                <a:sym typeface="Lora"/>
              </a:rPr>
              <a:t>At Marmar, our mission is to create one-of-a-kind, personalized accessories that reflect the heart and soul of both our artisans and customers. By blending craftsmanship with innovation, we deliver exclusive, high-quality pieces that empower women to showcase their individuality confidently. We are committed to sustainability, supporting local artisans, and ensuring that each product we offer embodies care, creativity, and ethical fashion principles.</a:t>
            </a:r>
          </a:p>
        </p:txBody>
      </p:sp>
      <p:grpSp>
        <p:nvGrpSpPr>
          <p:cNvPr name="Group 8" id="8"/>
          <p:cNvGrpSpPr/>
          <p:nvPr/>
        </p:nvGrpSpPr>
        <p:grpSpPr>
          <a:xfrm rot="0">
            <a:off x="9144000" y="2277369"/>
            <a:ext cx="38100" cy="6530340"/>
            <a:chOff x="0" y="0"/>
            <a:chExt cx="50800" cy="8707120"/>
          </a:xfrm>
        </p:grpSpPr>
        <p:sp>
          <p:nvSpPr>
            <p:cNvPr name="Freeform 9" id="9"/>
            <p:cNvSpPr/>
            <p:nvPr/>
          </p:nvSpPr>
          <p:spPr>
            <a:xfrm flipH="false" flipV="false" rot="0">
              <a:off x="0" y="25400"/>
              <a:ext cx="50800" cy="8656320"/>
            </a:xfrm>
            <a:custGeom>
              <a:avLst/>
              <a:gdLst/>
              <a:ahLst/>
              <a:cxnLst/>
              <a:rect r="r" b="b" t="t" l="l"/>
              <a:pathLst>
                <a:path h="8656320" w="50800">
                  <a:moveTo>
                    <a:pt x="0" y="8656320"/>
                  </a:moveTo>
                  <a:lnTo>
                    <a:pt x="0" y="0"/>
                  </a:lnTo>
                  <a:lnTo>
                    <a:pt x="50800" y="0"/>
                  </a:lnTo>
                  <a:lnTo>
                    <a:pt x="50800" y="8656320"/>
                  </a:lnTo>
                  <a:close/>
                </a:path>
              </a:pathLst>
            </a:custGeom>
            <a:solidFill>
              <a:srgbClr val="000000"/>
            </a:solidFill>
          </p:spPr>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3DC"/>
        </a:solidFill>
      </p:bgPr>
    </p:bg>
    <p:spTree>
      <p:nvGrpSpPr>
        <p:cNvPr id="1" name=""/>
        <p:cNvGrpSpPr/>
        <p:nvPr/>
      </p:nvGrpSpPr>
      <p:grpSpPr>
        <a:xfrm>
          <a:off x="0" y="0"/>
          <a:ext cx="0" cy="0"/>
          <a:chOff x="0" y="0"/>
          <a:chExt cx="0" cy="0"/>
        </a:xfrm>
      </p:grpSpPr>
      <p:grpSp>
        <p:nvGrpSpPr>
          <p:cNvPr name="Group 2" id="2"/>
          <p:cNvGrpSpPr/>
          <p:nvPr/>
        </p:nvGrpSpPr>
        <p:grpSpPr>
          <a:xfrm rot="0">
            <a:off x="9636212" y="147638"/>
            <a:ext cx="9525" cy="10296525"/>
            <a:chOff x="0" y="0"/>
            <a:chExt cx="12700" cy="13728700"/>
          </a:xfrm>
        </p:grpSpPr>
        <p:sp>
          <p:nvSpPr>
            <p:cNvPr name="Freeform 3" id="3"/>
            <p:cNvSpPr/>
            <p:nvPr/>
          </p:nvSpPr>
          <p:spPr>
            <a:xfrm flipH="false" flipV="false" rot="0">
              <a:off x="0" y="6350"/>
              <a:ext cx="12700" cy="13716000"/>
            </a:xfrm>
            <a:custGeom>
              <a:avLst/>
              <a:gdLst/>
              <a:ahLst/>
              <a:cxnLst/>
              <a:rect r="r" b="b" t="t" l="l"/>
              <a:pathLst>
                <a:path h="13716000" w="12700">
                  <a:moveTo>
                    <a:pt x="12700" y="0"/>
                  </a:moveTo>
                  <a:lnTo>
                    <a:pt x="12700" y="13716000"/>
                  </a:lnTo>
                  <a:lnTo>
                    <a:pt x="0" y="13716000"/>
                  </a:lnTo>
                  <a:lnTo>
                    <a:pt x="0" y="0"/>
                  </a:lnTo>
                  <a:close/>
                </a:path>
              </a:pathLst>
            </a:custGeom>
            <a:solidFill>
              <a:srgbClr val="0B5652">
                <a:alpha val="49804"/>
              </a:srgbClr>
            </a:solidFill>
          </p:spPr>
        </p:sp>
      </p:grpSp>
      <p:grpSp>
        <p:nvGrpSpPr>
          <p:cNvPr name="Group 4" id="4"/>
          <p:cNvGrpSpPr/>
          <p:nvPr/>
        </p:nvGrpSpPr>
        <p:grpSpPr>
          <a:xfrm rot="0">
            <a:off x="11534518" y="2520315"/>
            <a:ext cx="5246370" cy="5246370"/>
            <a:chOff x="0" y="0"/>
            <a:chExt cx="6995160" cy="6995160"/>
          </a:xfrm>
        </p:grpSpPr>
        <p:sp>
          <p:nvSpPr>
            <p:cNvPr name="Freeform 5" id="5"/>
            <p:cNvSpPr/>
            <p:nvPr/>
          </p:nvSpPr>
          <p:spPr>
            <a:xfrm flipH="false" flipV="false" rot="0">
              <a:off x="0" y="0"/>
              <a:ext cx="6995160" cy="6995160"/>
            </a:xfrm>
            <a:custGeom>
              <a:avLst/>
              <a:gdLst/>
              <a:ahLst/>
              <a:cxnLst/>
              <a:rect r="r" b="b" t="t" l="l"/>
              <a:pathLst>
                <a:path h="6995160" w="6995160">
                  <a:moveTo>
                    <a:pt x="292100" y="0"/>
                  </a:moveTo>
                  <a:lnTo>
                    <a:pt x="6703060" y="0"/>
                  </a:lnTo>
                  <a:cubicBezTo>
                    <a:pt x="6864350" y="0"/>
                    <a:pt x="6995160" y="130810"/>
                    <a:pt x="6995160" y="292100"/>
                  </a:cubicBezTo>
                  <a:lnTo>
                    <a:pt x="6995160" y="6703060"/>
                  </a:lnTo>
                  <a:cubicBezTo>
                    <a:pt x="6995160" y="6864350"/>
                    <a:pt x="6864350" y="6995160"/>
                    <a:pt x="6703060" y="6995160"/>
                  </a:cubicBezTo>
                  <a:lnTo>
                    <a:pt x="292100" y="6995160"/>
                  </a:lnTo>
                  <a:cubicBezTo>
                    <a:pt x="130810" y="6995160"/>
                    <a:pt x="0" y="6864350"/>
                    <a:pt x="0" y="6703060"/>
                  </a:cubicBezTo>
                  <a:lnTo>
                    <a:pt x="0" y="292100"/>
                  </a:lnTo>
                  <a:cubicBezTo>
                    <a:pt x="0" y="130810"/>
                    <a:pt x="130810" y="0"/>
                    <a:pt x="292100" y="0"/>
                  </a:cubicBezTo>
                  <a:close/>
                </a:path>
              </a:pathLst>
            </a:custGeom>
            <a:blipFill>
              <a:blip r:embed="rId2"/>
              <a:stretch>
                <a:fillRect l="0" t="-10390" r="0" b="-10390"/>
              </a:stretch>
            </a:blipFill>
          </p:spPr>
        </p:sp>
      </p:grpSp>
      <p:sp>
        <p:nvSpPr>
          <p:cNvPr name="TextBox 6" id="6"/>
          <p:cNvSpPr txBox="true"/>
          <p:nvPr/>
        </p:nvSpPr>
        <p:spPr>
          <a:xfrm rot="0">
            <a:off x="187412" y="495300"/>
            <a:ext cx="8715375" cy="995044"/>
          </a:xfrm>
          <a:prstGeom prst="rect">
            <a:avLst/>
          </a:prstGeom>
        </p:spPr>
        <p:txBody>
          <a:bodyPr anchor="t" rtlCol="false" tIns="0" lIns="0" bIns="0" rIns="0">
            <a:spAutoFit/>
          </a:bodyPr>
          <a:lstStyle/>
          <a:p>
            <a:pPr algn="l">
              <a:lnSpc>
                <a:spcPts val="8799"/>
              </a:lnSpc>
            </a:pPr>
            <a:r>
              <a:rPr lang="en-US" sz="8799" spc="-175">
                <a:solidFill>
                  <a:srgbClr val="BD7428"/>
                </a:solidFill>
                <a:latin typeface="HK Sentiments"/>
                <a:ea typeface="HK Sentiments"/>
                <a:cs typeface="HK Sentiments"/>
                <a:sym typeface="HK Sentiments"/>
              </a:rPr>
              <a:t>Market Analysis</a:t>
            </a:r>
          </a:p>
        </p:txBody>
      </p:sp>
      <p:sp>
        <p:nvSpPr>
          <p:cNvPr name="TextBox 7" id="7"/>
          <p:cNvSpPr txBox="true"/>
          <p:nvPr/>
        </p:nvSpPr>
        <p:spPr>
          <a:xfrm rot="0">
            <a:off x="417054" y="1993469"/>
            <a:ext cx="2905125" cy="733425"/>
          </a:xfrm>
          <a:prstGeom prst="rect">
            <a:avLst/>
          </a:prstGeom>
        </p:spPr>
        <p:txBody>
          <a:bodyPr anchor="t" rtlCol="false" tIns="0" lIns="0" bIns="0" rIns="0">
            <a:spAutoFit/>
          </a:bodyPr>
          <a:lstStyle/>
          <a:p>
            <a:pPr algn="l">
              <a:lnSpc>
                <a:spcPts val="2879"/>
              </a:lnSpc>
            </a:pPr>
            <a:r>
              <a:rPr lang="en-US" b="true" sz="2400" spc="-48">
                <a:solidFill>
                  <a:srgbClr val="BD7428"/>
                </a:solidFill>
                <a:latin typeface="Arimo Bold"/>
                <a:ea typeface="Arimo Bold"/>
                <a:cs typeface="Arimo Bold"/>
                <a:sym typeface="Arimo Bold"/>
              </a:rPr>
              <a:t>INDUSTRY OVERVIEW</a:t>
            </a:r>
          </a:p>
        </p:txBody>
      </p:sp>
      <p:sp>
        <p:nvSpPr>
          <p:cNvPr name="TextBox 8" id="8"/>
          <p:cNvSpPr txBox="true"/>
          <p:nvPr/>
        </p:nvSpPr>
        <p:spPr>
          <a:xfrm rot="0">
            <a:off x="3814364" y="1787532"/>
            <a:ext cx="4858781" cy="1851660"/>
          </a:xfrm>
          <a:prstGeom prst="rect">
            <a:avLst/>
          </a:prstGeom>
        </p:spPr>
        <p:txBody>
          <a:bodyPr anchor="t" rtlCol="false" tIns="0" lIns="0" bIns="0" rIns="0">
            <a:spAutoFit/>
          </a:bodyPr>
          <a:lstStyle/>
          <a:p>
            <a:pPr algn="l">
              <a:lnSpc>
                <a:spcPts val="2940"/>
              </a:lnSpc>
            </a:pPr>
            <a:r>
              <a:rPr lang="en-US" sz="2100" spc="-42">
                <a:solidFill>
                  <a:srgbClr val="000000"/>
                </a:solidFill>
                <a:latin typeface="HK Sentiments"/>
                <a:ea typeface="HK Sentiments"/>
                <a:cs typeface="HK Sentiments"/>
                <a:sym typeface="HK Sentiments"/>
              </a:rPr>
              <a:t>Estimated Market Size of Handcrafts in local market is </a:t>
            </a:r>
            <a:r>
              <a:rPr lang="en-US" b="true" sz="2100" spc="-42">
                <a:solidFill>
                  <a:srgbClr val="000000"/>
                </a:solidFill>
                <a:latin typeface="HK Sentiments Medium"/>
                <a:ea typeface="HK Sentiments Medium"/>
                <a:cs typeface="HK Sentiments Medium"/>
                <a:sym typeface="HK Sentiments Medium"/>
              </a:rPr>
              <a:t>8 Billion EGP</a:t>
            </a:r>
          </a:p>
          <a:p>
            <a:pPr algn="l">
              <a:lnSpc>
                <a:spcPts val="2940"/>
              </a:lnSpc>
            </a:pPr>
          </a:p>
          <a:p>
            <a:pPr algn="l">
              <a:lnSpc>
                <a:spcPts val="2940"/>
              </a:lnSpc>
            </a:pPr>
            <a:r>
              <a:rPr lang="en-US" sz="2100" spc="-42">
                <a:solidFill>
                  <a:srgbClr val="000000"/>
                </a:solidFill>
                <a:latin typeface="HK Sentiments"/>
                <a:ea typeface="HK Sentiments"/>
                <a:cs typeface="HK Sentiments"/>
                <a:sym typeface="HK Sentiments"/>
              </a:rPr>
              <a:t>Total Exports of handcrafts is </a:t>
            </a:r>
            <a:r>
              <a:rPr lang="en-US" b="true" sz="2100" spc="-42">
                <a:solidFill>
                  <a:srgbClr val="000000"/>
                </a:solidFill>
                <a:latin typeface="HK Sentiments Medium"/>
                <a:ea typeface="HK Sentiments Medium"/>
                <a:cs typeface="HK Sentiments Medium"/>
                <a:sym typeface="HK Sentiments Medium"/>
              </a:rPr>
              <a:t>250 $ M</a:t>
            </a:r>
            <a:r>
              <a:rPr lang="en-US" sz="2100" spc="-42">
                <a:solidFill>
                  <a:srgbClr val="000000"/>
                </a:solidFill>
                <a:latin typeface="HK Sentiments"/>
                <a:ea typeface="HK Sentiments"/>
                <a:cs typeface="HK Sentiments"/>
                <a:sym typeface="HK Sentiments"/>
              </a:rPr>
              <a:t> in 2023</a:t>
            </a:r>
          </a:p>
        </p:txBody>
      </p:sp>
      <p:sp>
        <p:nvSpPr>
          <p:cNvPr name="TextBox 9" id="9"/>
          <p:cNvSpPr txBox="true"/>
          <p:nvPr/>
        </p:nvSpPr>
        <p:spPr>
          <a:xfrm rot="0">
            <a:off x="417054" y="4140687"/>
            <a:ext cx="2905125" cy="371475"/>
          </a:xfrm>
          <a:prstGeom prst="rect">
            <a:avLst/>
          </a:prstGeom>
        </p:spPr>
        <p:txBody>
          <a:bodyPr anchor="t" rtlCol="false" tIns="0" lIns="0" bIns="0" rIns="0">
            <a:spAutoFit/>
          </a:bodyPr>
          <a:lstStyle/>
          <a:p>
            <a:pPr algn="l">
              <a:lnSpc>
                <a:spcPts val="2879"/>
              </a:lnSpc>
            </a:pPr>
            <a:r>
              <a:rPr lang="en-US" b="true" sz="2400" spc="-48">
                <a:solidFill>
                  <a:srgbClr val="BD7428"/>
                </a:solidFill>
                <a:latin typeface="Arimo Bold"/>
                <a:ea typeface="Arimo Bold"/>
                <a:cs typeface="Arimo Bold"/>
                <a:sym typeface="Arimo Bold"/>
              </a:rPr>
              <a:t>KEY TRENDS</a:t>
            </a:r>
          </a:p>
        </p:txBody>
      </p:sp>
      <p:sp>
        <p:nvSpPr>
          <p:cNvPr name="TextBox 10" id="10"/>
          <p:cNvSpPr txBox="true"/>
          <p:nvPr/>
        </p:nvSpPr>
        <p:spPr>
          <a:xfrm rot="0">
            <a:off x="3935775" y="4207362"/>
            <a:ext cx="4860288" cy="348615"/>
          </a:xfrm>
          <a:prstGeom prst="rect">
            <a:avLst/>
          </a:prstGeom>
        </p:spPr>
        <p:txBody>
          <a:bodyPr anchor="t" rtlCol="false" tIns="0" lIns="0" bIns="0" rIns="0">
            <a:spAutoFit/>
          </a:bodyPr>
          <a:lstStyle/>
          <a:p>
            <a:pPr algn="l">
              <a:lnSpc>
                <a:spcPts val="2970"/>
              </a:lnSpc>
            </a:pPr>
            <a:r>
              <a:rPr lang="en-US" sz="2700" spc="-54">
                <a:solidFill>
                  <a:srgbClr val="000000"/>
                </a:solidFill>
                <a:latin typeface="HK Sentiments"/>
                <a:ea typeface="HK Sentiments"/>
                <a:cs typeface="HK Sentiments"/>
                <a:sym typeface="HK Sentiments"/>
              </a:rPr>
              <a:t>E-commerce Expansion</a:t>
            </a:r>
          </a:p>
        </p:txBody>
      </p:sp>
      <p:sp>
        <p:nvSpPr>
          <p:cNvPr name="TextBox 11" id="11"/>
          <p:cNvSpPr txBox="true"/>
          <p:nvPr/>
        </p:nvSpPr>
        <p:spPr>
          <a:xfrm rot="0">
            <a:off x="3935775" y="4743450"/>
            <a:ext cx="5296790" cy="800100"/>
          </a:xfrm>
          <a:prstGeom prst="rect">
            <a:avLst/>
          </a:prstGeom>
        </p:spPr>
        <p:txBody>
          <a:bodyPr anchor="t" rtlCol="false" tIns="0" lIns="0" bIns="0" rIns="0">
            <a:spAutoFit/>
          </a:bodyPr>
          <a:lstStyle/>
          <a:p>
            <a:pPr algn="l">
              <a:lnSpc>
                <a:spcPts val="2160"/>
              </a:lnSpc>
            </a:pPr>
            <a:r>
              <a:rPr lang="en-US" sz="1800" spc="-36">
                <a:solidFill>
                  <a:srgbClr val="000000">
                    <a:alpha val="80000"/>
                  </a:srgbClr>
                </a:solidFill>
                <a:latin typeface="HK Sentiments"/>
                <a:ea typeface="HK Sentiments"/>
                <a:cs typeface="HK Sentiments"/>
                <a:sym typeface="HK Sentiments"/>
              </a:rPr>
              <a:t>The rise of online shopping allows local brands to reach broader audiences without the cost of physical stores.</a:t>
            </a:r>
          </a:p>
        </p:txBody>
      </p:sp>
      <p:sp>
        <p:nvSpPr>
          <p:cNvPr name="TextBox 12" id="12"/>
          <p:cNvSpPr txBox="true"/>
          <p:nvPr/>
        </p:nvSpPr>
        <p:spPr>
          <a:xfrm rot="0">
            <a:off x="3935775" y="5921208"/>
            <a:ext cx="5296790" cy="348615"/>
          </a:xfrm>
          <a:prstGeom prst="rect">
            <a:avLst/>
          </a:prstGeom>
        </p:spPr>
        <p:txBody>
          <a:bodyPr anchor="t" rtlCol="false" tIns="0" lIns="0" bIns="0" rIns="0">
            <a:spAutoFit/>
          </a:bodyPr>
          <a:lstStyle/>
          <a:p>
            <a:pPr algn="l">
              <a:lnSpc>
                <a:spcPts val="2970"/>
              </a:lnSpc>
            </a:pPr>
            <a:r>
              <a:rPr lang="en-US" sz="2700" spc="-54">
                <a:solidFill>
                  <a:srgbClr val="000000"/>
                </a:solidFill>
                <a:latin typeface="HK Sentiments"/>
                <a:ea typeface="HK Sentiments"/>
                <a:cs typeface="HK Sentiments"/>
                <a:sym typeface="HK Sentiments"/>
              </a:rPr>
              <a:t>Support for local artisans</a:t>
            </a:r>
          </a:p>
        </p:txBody>
      </p:sp>
      <p:sp>
        <p:nvSpPr>
          <p:cNvPr name="TextBox 13" id="13"/>
          <p:cNvSpPr txBox="true"/>
          <p:nvPr/>
        </p:nvSpPr>
        <p:spPr>
          <a:xfrm rot="0">
            <a:off x="3935775" y="6350384"/>
            <a:ext cx="5613935" cy="1066800"/>
          </a:xfrm>
          <a:prstGeom prst="rect">
            <a:avLst/>
          </a:prstGeom>
        </p:spPr>
        <p:txBody>
          <a:bodyPr anchor="t" rtlCol="false" tIns="0" lIns="0" bIns="0" rIns="0">
            <a:spAutoFit/>
          </a:bodyPr>
          <a:lstStyle/>
          <a:p>
            <a:pPr algn="l">
              <a:lnSpc>
                <a:spcPts val="2160"/>
              </a:lnSpc>
            </a:pPr>
            <a:r>
              <a:rPr lang="en-US" sz="1800" spc="-36">
                <a:solidFill>
                  <a:srgbClr val="000000">
                    <a:alpha val="80000"/>
                  </a:srgbClr>
                </a:solidFill>
                <a:latin typeface="HK Sentiments"/>
                <a:ea typeface="HK Sentiments"/>
                <a:cs typeface="HK Sentiments"/>
                <a:sym typeface="HK Sentiments"/>
              </a:rPr>
              <a:t>There is a global movement to support local industries, enhancing the value of handmade goods</a:t>
            </a:r>
          </a:p>
          <a:p>
            <a:pPr algn="l">
              <a:lnSpc>
                <a:spcPts val="2160"/>
              </a:lnSpc>
            </a:pPr>
          </a:p>
          <a:p>
            <a:pPr algn="l">
              <a:lnSpc>
                <a:spcPts val="2160"/>
              </a:lnSpc>
            </a:pPr>
          </a:p>
        </p:txBody>
      </p:sp>
      <p:sp>
        <p:nvSpPr>
          <p:cNvPr name="TextBox 14" id="14"/>
          <p:cNvSpPr txBox="true"/>
          <p:nvPr/>
        </p:nvSpPr>
        <p:spPr>
          <a:xfrm rot="0">
            <a:off x="3935775" y="7261292"/>
            <a:ext cx="4840234" cy="368935"/>
          </a:xfrm>
          <a:prstGeom prst="rect">
            <a:avLst/>
          </a:prstGeom>
        </p:spPr>
        <p:txBody>
          <a:bodyPr anchor="t" rtlCol="false" tIns="0" lIns="0" bIns="0" rIns="0">
            <a:spAutoFit/>
          </a:bodyPr>
          <a:lstStyle/>
          <a:p>
            <a:pPr algn="l">
              <a:lnSpc>
                <a:spcPts val="3079"/>
              </a:lnSpc>
            </a:pPr>
            <a:r>
              <a:rPr lang="en-US" sz="2799" spc="-55">
                <a:solidFill>
                  <a:srgbClr val="000000"/>
                </a:solidFill>
                <a:latin typeface="HK Sentiments"/>
                <a:ea typeface="HK Sentiments"/>
                <a:cs typeface="HK Sentiments"/>
                <a:sym typeface="HK Sentiments"/>
              </a:rPr>
              <a:t>Affordability</a:t>
            </a:r>
          </a:p>
        </p:txBody>
      </p:sp>
      <p:sp>
        <p:nvSpPr>
          <p:cNvPr name="TextBox 15" id="15"/>
          <p:cNvSpPr txBox="true"/>
          <p:nvPr/>
        </p:nvSpPr>
        <p:spPr>
          <a:xfrm rot="0">
            <a:off x="3935775" y="7766685"/>
            <a:ext cx="4875747" cy="533400"/>
          </a:xfrm>
          <a:prstGeom prst="rect">
            <a:avLst/>
          </a:prstGeom>
        </p:spPr>
        <p:txBody>
          <a:bodyPr anchor="t" rtlCol="false" tIns="0" lIns="0" bIns="0" rIns="0">
            <a:spAutoFit/>
          </a:bodyPr>
          <a:lstStyle/>
          <a:p>
            <a:pPr algn="l">
              <a:lnSpc>
                <a:spcPts val="2160"/>
              </a:lnSpc>
            </a:pPr>
            <a:r>
              <a:rPr lang="en-US" sz="1800" spc="-36">
                <a:solidFill>
                  <a:srgbClr val="000000">
                    <a:alpha val="80000"/>
                  </a:srgbClr>
                </a:solidFill>
                <a:latin typeface="HK Sentiments"/>
                <a:ea typeface="HK Sentiments"/>
                <a:cs typeface="HK Sentiments"/>
                <a:sym typeface="HK Sentiments"/>
              </a:rPr>
              <a:t>Rising import costs and inflation push consumers toward local, cost-effective options.</a:t>
            </a:r>
          </a:p>
        </p:txBody>
      </p:sp>
      <p:sp>
        <p:nvSpPr>
          <p:cNvPr name="TextBox 16" id="16"/>
          <p:cNvSpPr txBox="true"/>
          <p:nvPr/>
        </p:nvSpPr>
        <p:spPr>
          <a:xfrm rot="0">
            <a:off x="3953532" y="8738235"/>
            <a:ext cx="4840234" cy="368935"/>
          </a:xfrm>
          <a:prstGeom prst="rect">
            <a:avLst/>
          </a:prstGeom>
        </p:spPr>
        <p:txBody>
          <a:bodyPr anchor="t" rtlCol="false" tIns="0" lIns="0" bIns="0" rIns="0">
            <a:spAutoFit/>
          </a:bodyPr>
          <a:lstStyle/>
          <a:p>
            <a:pPr algn="l">
              <a:lnSpc>
                <a:spcPts val="3079"/>
              </a:lnSpc>
            </a:pPr>
            <a:r>
              <a:rPr lang="en-US" sz="2799" spc="-55">
                <a:solidFill>
                  <a:srgbClr val="000000"/>
                </a:solidFill>
                <a:latin typeface="HK Sentiments"/>
                <a:ea typeface="HK Sentiments"/>
                <a:cs typeface="HK Sentiments"/>
                <a:sym typeface="HK Sentiments"/>
              </a:rPr>
              <a:t>Story behind the product</a:t>
            </a:r>
          </a:p>
        </p:txBody>
      </p:sp>
      <p:sp>
        <p:nvSpPr>
          <p:cNvPr name="TextBox 17" id="17"/>
          <p:cNvSpPr txBox="true"/>
          <p:nvPr/>
        </p:nvSpPr>
        <p:spPr>
          <a:xfrm rot="0">
            <a:off x="3953532" y="9297670"/>
            <a:ext cx="4875747" cy="800100"/>
          </a:xfrm>
          <a:prstGeom prst="rect">
            <a:avLst/>
          </a:prstGeom>
        </p:spPr>
        <p:txBody>
          <a:bodyPr anchor="t" rtlCol="false" tIns="0" lIns="0" bIns="0" rIns="0">
            <a:spAutoFit/>
          </a:bodyPr>
          <a:lstStyle/>
          <a:p>
            <a:pPr algn="l">
              <a:lnSpc>
                <a:spcPts val="2160"/>
              </a:lnSpc>
            </a:pPr>
            <a:r>
              <a:rPr lang="en-US" sz="1800" spc="-36">
                <a:solidFill>
                  <a:srgbClr val="000000">
                    <a:alpha val="80000"/>
                  </a:srgbClr>
                </a:solidFill>
                <a:latin typeface="HK Sentiments"/>
                <a:ea typeface="HK Sentiments"/>
                <a:cs typeface="HK Sentiments"/>
                <a:sym typeface="HK Sentiments"/>
              </a:rPr>
              <a:t>Every handmade piece carries a story, making it more appealing to buyers.</a:t>
            </a:r>
          </a:p>
          <a:p>
            <a:pPr algn="l">
              <a:lnSpc>
                <a:spcPts val="2160"/>
              </a:lnSpc>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sp>
        <p:nvSpPr>
          <p:cNvPr name="Freeform 4" id="4"/>
          <p:cNvSpPr/>
          <p:nvPr/>
        </p:nvSpPr>
        <p:spPr>
          <a:xfrm flipH="false" flipV="false" rot="0">
            <a:off x="1006954" y="2019548"/>
            <a:ext cx="16274091" cy="7938424"/>
          </a:xfrm>
          <a:custGeom>
            <a:avLst/>
            <a:gdLst/>
            <a:ahLst/>
            <a:cxnLst/>
            <a:rect r="r" b="b" t="t" l="l"/>
            <a:pathLst>
              <a:path h="7938424" w="16274091">
                <a:moveTo>
                  <a:pt x="0" y="0"/>
                </a:moveTo>
                <a:lnTo>
                  <a:pt x="16274092" y="0"/>
                </a:lnTo>
                <a:lnTo>
                  <a:pt x="16274092" y="7938424"/>
                </a:lnTo>
                <a:lnTo>
                  <a:pt x="0" y="7938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122552" y="2145259"/>
            <a:ext cx="9525" cy="5447554"/>
            <a:chOff x="0" y="0"/>
            <a:chExt cx="12700" cy="7263405"/>
          </a:xfrm>
        </p:grpSpPr>
        <p:sp>
          <p:nvSpPr>
            <p:cNvPr name="Freeform 6" id="6"/>
            <p:cNvSpPr/>
            <p:nvPr/>
          </p:nvSpPr>
          <p:spPr>
            <a:xfrm flipH="false" flipV="false" rot="0">
              <a:off x="0" y="6350"/>
              <a:ext cx="12700" cy="7250684"/>
            </a:xfrm>
            <a:custGeom>
              <a:avLst/>
              <a:gdLst/>
              <a:ahLst/>
              <a:cxnLst/>
              <a:rect r="r" b="b" t="t" l="l"/>
              <a:pathLst>
                <a:path h="7250684" w="12700">
                  <a:moveTo>
                    <a:pt x="0" y="7250684"/>
                  </a:moveTo>
                  <a:lnTo>
                    <a:pt x="0" y="0"/>
                  </a:lnTo>
                  <a:lnTo>
                    <a:pt x="12700" y="0"/>
                  </a:lnTo>
                  <a:lnTo>
                    <a:pt x="12700" y="7250684"/>
                  </a:lnTo>
                  <a:close/>
                </a:path>
              </a:pathLst>
            </a:custGeom>
            <a:solidFill>
              <a:srgbClr val="72523B"/>
            </a:solidFill>
          </p:spPr>
        </p:sp>
      </p:grpSp>
      <p:grpSp>
        <p:nvGrpSpPr>
          <p:cNvPr name="Group 7" id="7"/>
          <p:cNvGrpSpPr/>
          <p:nvPr/>
        </p:nvGrpSpPr>
        <p:grpSpPr>
          <a:xfrm rot="0">
            <a:off x="7867884" y="2145259"/>
            <a:ext cx="9525" cy="5447554"/>
            <a:chOff x="0" y="0"/>
            <a:chExt cx="12700" cy="7263405"/>
          </a:xfrm>
        </p:grpSpPr>
        <p:sp>
          <p:nvSpPr>
            <p:cNvPr name="Freeform 8" id="8"/>
            <p:cNvSpPr/>
            <p:nvPr/>
          </p:nvSpPr>
          <p:spPr>
            <a:xfrm flipH="false" flipV="false" rot="0">
              <a:off x="0" y="6350"/>
              <a:ext cx="12700" cy="7250684"/>
            </a:xfrm>
            <a:custGeom>
              <a:avLst/>
              <a:gdLst/>
              <a:ahLst/>
              <a:cxnLst/>
              <a:rect r="r" b="b" t="t" l="l"/>
              <a:pathLst>
                <a:path h="7250684" w="12700">
                  <a:moveTo>
                    <a:pt x="0" y="7250684"/>
                  </a:moveTo>
                  <a:lnTo>
                    <a:pt x="0" y="0"/>
                  </a:lnTo>
                  <a:lnTo>
                    <a:pt x="12700" y="0"/>
                  </a:lnTo>
                  <a:lnTo>
                    <a:pt x="12700" y="7250684"/>
                  </a:lnTo>
                  <a:close/>
                </a:path>
              </a:pathLst>
            </a:custGeom>
            <a:solidFill>
              <a:srgbClr val="72523B"/>
            </a:solidFill>
          </p:spPr>
        </p:sp>
      </p:grpSp>
      <p:grpSp>
        <p:nvGrpSpPr>
          <p:cNvPr name="Group 9" id="9"/>
          <p:cNvGrpSpPr/>
          <p:nvPr/>
        </p:nvGrpSpPr>
        <p:grpSpPr>
          <a:xfrm rot="0">
            <a:off x="9139238" y="7587186"/>
            <a:ext cx="17489" cy="2353804"/>
            <a:chOff x="0" y="0"/>
            <a:chExt cx="23319" cy="3138405"/>
          </a:xfrm>
        </p:grpSpPr>
        <p:sp>
          <p:nvSpPr>
            <p:cNvPr name="Freeform 10" id="10"/>
            <p:cNvSpPr/>
            <p:nvPr/>
          </p:nvSpPr>
          <p:spPr>
            <a:xfrm flipH="false" flipV="false" rot="0">
              <a:off x="0" y="6350"/>
              <a:ext cx="23368" cy="3125724"/>
            </a:xfrm>
            <a:custGeom>
              <a:avLst/>
              <a:gdLst/>
              <a:ahLst/>
              <a:cxnLst/>
              <a:rect r="r" b="b" t="t" l="l"/>
              <a:pathLst>
                <a:path h="3125724" w="23368">
                  <a:moveTo>
                    <a:pt x="0" y="3125724"/>
                  </a:moveTo>
                  <a:lnTo>
                    <a:pt x="10668" y="0"/>
                  </a:lnTo>
                  <a:lnTo>
                    <a:pt x="23368" y="0"/>
                  </a:lnTo>
                  <a:lnTo>
                    <a:pt x="12700" y="3125724"/>
                  </a:lnTo>
                  <a:close/>
                </a:path>
              </a:pathLst>
            </a:custGeom>
            <a:solidFill>
              <a:srgbClr val="72523B"/>
            </a:solidFill>
          </p:spPr>
        </p:sp>
      </p:grpSp>
      <p:grpSp>
        <p:nvGrpSpPr>
          <p:cNvPr name="Group 11" id="11"/>
          <p:cNvGrpSpPr/>
          <p:nvPr/>
        </p:nvGrpSpPr>
        <p:grpSpPr>
          <a:xfrm rot="0">
            <a:off x="10747577" y="2145259"/>
            <a:ext cx="17318" cy="5447554"/>
            <a:chOff x="0" y="0"/>
            <a:chExt cx="23091" cy="7263405"/>
          </a:xfrm>
        </p:grpSpPr>
        <p:sp>
          <p:nvSpPr>
            <p:cNvPr name="Freeform 12" id="12"/>
            <p:cNvSpPr/>
            <p:nvPr/>
          </p:nvSpPr>
          <p:spPr>
            <a:xfrm flipH="false" flipV="false" rot="0">
              <a:off x="0" y="6350"/>
              <a:ext cx="23114" cy="7250684"/>
            </a:xfrm>
            <a:custGeom>
              <a:avLst/>
              <a:gdLst/>
              <a:ahLst/>
              <a:cxnLst/>
              <a:rect r="r" b="b" t="t" l="l"/>
              <a:pathLst>
                <a:path h="7250684" w="23114">
                  <a:moveTo>
                    <a:pt x="10414" y="7250684"/>
                  </a:moveTo>
                  <a:lnTo>
                    <a:pt x="0" y="0"/>
                  </a:lnTo>
                  <a:lnTo>
                    <a:pt x="12700" y="0"/>
                  </a:lnTo>
                  <a:lnTo>
                    <a:pt x="23114" y="7250684"/>
                  </a:lnTo>
                  <a:close/>
                </a:path>
              </a:pathLst>
            </a:custGeom>
            <a:solidFill>
              <a:srgbClr val="72523B"/>
            </a:solidFill>
          </p:spPr>
        </p:sp>
      </p:grpSp>
      <p:grpSp>
        <p:nvGrpSpPr>
          <p:cNvPr name="Group 13" id="13"/>
          <p:cNvGrpSpPr/>
          <p:nvPr/>
        </p:nvGrpSpPr>
        <p:grpSpPr>
          <a:xfrm rot="0">
            <a:off x="13683118" y="2145259"/>
            <a:ext cx="9525" cy="5447554"/>
            <a:chOff x="0" y="0"/>
            <a:chExt cx="12700" cy="7263405"/>
          </a:xfrm>
        </p:grpSpPr>
        <p:sp>
          <p:nvSpPr>
            <p:cNvPr name="Freeform 14" id="14"/>
            <p:cNvSpPr/>
            <p:nvPr/>
          </p:nvSpPr>
          <p:spPr>
            <a:xfrm flipH="false" flipV="false" rot="0">
              <a:off x="0" y="6350"/>
              <a:ext cx="12700" cy="7250684"/>
            </a:xfrm>
            <a:custGeom>
              <a:avLst/>
              <a:gdLst/>
              <a:ahLst/>
              <a:cxnLst/>
              <a:rect r="r" b="b" t="t" l="l"/>
              <a:pathLst>
                <a:path h="7250684" w="12700">
                  <a:moveTo>
                    <a:pt x="0" y="7250684"/>
                  </a:moveTo>
                  <a:lnTo>
                    <a:pt x="0" y="0"/>
                  </a:lnTo>
                  <a:lnTo>
                    <a:pt x="12700" y="0"/>
                  </a:lnTo>
                  <a:lnTo>
                    <a:pt x="12700" y="7250684"/>
                  </a:lnTo>
                  <a:close/>
                </a:path>
              </a:pathLst>
            </a:custGeom>
            <a:solidFill>
              <a:srgbClr val="72523B"/>
            </a:solidFill>
          </p:spPr>
        </p:sp>
      </p:grpSp>
      <p:grpSp>
        <p:nvGrpSpPr>
          <p:cNvPr name="Group 15" id="15"/>
          <p:cNvGrpSpPr/>
          <p:nvPr/>
        </p:nvGrpSpPr>
        <p:grpSpPr>
          <a:xfrm rot="-10800000">
            <a:off x="1023938" y="7578527"/>
            <a:ext cx="16240125" cy="9525"/>
            <a:chOff x="0" y="0"/>
            <a:chExt cx="21653500" cy="12700"/>
          </a:xfrm>
        </p:grpSpPr>
        <p:sp>
          <p:nvSpPr>
            <p:cNvPr name="Freeform 16" id="16"/>
            <p:cNvSpPr/>
            <p:nvPr/>
          </p:nvSpPr>
          <p:spPr>
            <a:xfrm flipH="false" flipV="false" rot="0">
              <a:off x="6350" y="0"/>
              <a:ext cx="21640800" cy="12700"/>
            </a:xfrm>
            <a:custGeom>
              <a:avLst/>
              <a:gdLst/>
              <a:ahLst/>
              <a:cxnLst/>
              <a:rect r="r" b="b" t="t" l="l"/>
              <a:pathLst>
                <a:path h="12700" w="21640800">
                  <a:moveTo>
                    <a:pt x="0" y="0"/>
                  </a:moveTo>
                  <a:lnTo>
                    <a:pt x="21640800" y="0"/>
                  </a:lnTo>
                  <a:lnTo>
                    <a:pt x="21640800" y="12700"/>
                  </a:lnTo>
                  <a:lnTo>
                    <a:pt x="0" y="12700"/>
                  </a:lnTo>
                  <a:close/>
                </a:path>
              </a:pathLst>
            </a:custGeom>
            <a:solidFill>
              <a:srgbClr val="72523B"/>
            </a:solidFill>
          </p:spPr>
        </p:sp>
      </p:grpSp>
      <p:grpSp>
        <p:nvGrpSpPr>
          <p:cNvPr name="Group 17" id="17"/>
          <p:cNvGrpSpPr/>
          <p:nvPr/>
        </p:nvGrpSpPr>
        <p:grpSpPr>
          <a:xfrm rot="0">
            <a:off x="4122551" y="5044324"/>
            <a:ext cx="3754858" cy="9525"/>
            <a:chOff x="0" y="0"/>
            <a:chExt cx="5006477" cy="12700"/>
          </a:xfrm>
        </p:grpSpPr>
        <p:sp>
          <p:nvSpPr>
            <p:cNvPr name="Freeform 18" id="18"/>
            <p:cNvSpPr/>
            <p:nvPr/>
          </p:nvSpPr>
          <p:spPr>
            <a:xfrm flipH="false" flipV="false" rot="0">
              <a:off x="6350" y="0"/>
              <a:ext cx="4993767" cy="12700"/>
            </a:xfrm>
            <a:custGeom>
              <a:avLst/>
              <a:gdLst/>
              <a:ahLst/>
              <a:cxnLst/>
              <a:rect r="r" b="b" t="t" l="l"/>
              <a:pathLst>
                <a:path h="12700" w="4993767">
                  <a:moveTo>
                    <a:pt x="4993767" y="12700"/>
                  </a:moveTo>
                  <a:lnTo>
                    <a:pt x="0" y="12700"/>
                  </a:lnTo>
                  <a:lnTo>
                    <a:pt x="0" y="0"/>
                  </a:lnTo>
                  <a:lnTo>
                    <a:pt x="4993767" y="0"/>
                  </a:lnTo>
                  <a:close/>
                </a:path>
              </a:pathLst>
            </a:custGeom>
            <a:solidFill>
              <a:srgbClr val="72523B"/>
            </a:solidFill>
          </p:spPr>
        </p:sp>
      </p:grpSp>
      <p:grpSp>
        <p:nvGrpSpPr>
          <p:cNvPr name="Group 19" id="19"/>
          <p:cNvGrpSpPr/>
          <p:nvPr/>
        </p:nvGrpSpPr>
        <p:grpSpPr>
          <a:xfrm rot="-10800000">
            <a:off x="10684654" y="5116308"/>
            <a:ext cx="3007990" cy="9527"/>
            <a:chOff x="0" y="0"/>
            <a:chExt cx="4009839" cy="12700"/>
          </a:xfrm>
        </p:grpSpPr>
        <p:sp>
          <p:nvSpPr>
            <p:cNvPr name="Freeform 20" id="20"/>
            <p:cNvSpPr/>
            <p:nvPr/>
          </p:nvSpPr>
          <p:spPr>
            <a:xfrm flipH="false" flipV="false" rot="0">
              <a:off x="6350" y="0"/>
              <a:ext cx="3997198" cy="12700"/>
            </a:xfrm>
            <a:custGeom>
              <a:avLst/>
              <a:gdLst/>
              <a:ahLst/>
              <a:cxnLst/>
              <a:rect r="r" b="b" t="t" l="l"/>
              <a:pathLst>
                <a:path h="12700" w="3997198">
                  <a:moveTo>
                    <a:pt x="0" y="0"/>
                  </a:moveTo>
                  <a:lnTo>
                    <a:pt x="3997198" y="0"/>
                  </a:lnTo>
                  <a:lnTo>
                    <a:pt x="3997198" y="12700"/>
                  </a:lnTo>
                  <a:lnTo>
                    <a:pt x="0" y="12700"/>
                  </a:lnTo>
                  <a:close/>
                </a:path>
              </a:pathLst>
            </a:custGeom>
            <a:solidFill>
              <a:srgbClr val="72523B"/>
            </a:solidFill>
          </p:spPr>
        </p:sp>
      </p:grpSp>
      <p:sp>
        <p:nvSpPr>
          <p:cNvPr name="Freeform 21" id="21"/>
          <p:cNvSpPr/>
          <p:nvPr/>
        </p:nvSpPr>
        <p:spPr>
          <a:xfrm flipH="false" flipV="false" rot="0">
            <a:off x="3117513" y="2345487"/>
            <a:ext cx="433538" cy="275888"/>
          </a:xfrm>
          <a:custGeom>
            <a:avLst/>
            <a:gdLst/>
            <a:ahLst/>
            <a:cxnLst/>
            <a:rect r="r" b="b" t="t" l="l"/>
            <a:pathLst>
              <a:path h="275888" w="433538">
                <a:moveTo>
                  <a:pt x="0" y="0"/>
                </a:moveTo>
                <a:lnTo>
                  <a:pt x="433538" y="0"/>
                </a:lnTo>
                <a:lnTo>
                  <a:pt x="433538" y="275888"/>
                </a:lnTo>
                <a:lnTo>
                  <a:pt x="0" y="275888"/>
                </a:lnTo>
                <a:lnTo>
                  <a:pt x="0" y="0"/>
                </a:lnTo>
                <a:close/>
              </a:path>
            </a:pathLst>
          </a:custGeom>
          <a:blipFill>
            <a:blip r:embed="rId5">
              <a:extLst>
                <a:ext uri="{96DAC541-7B7A-43D3-8B79-37D633B846F1}">
                  <asvg:svgBlip xmlns:asvg="http://schemas.microsoft.com/office/drawing/2016/SVG/main" r:embed="rId6"/>
                </a:ext>
              </a:extLst>
            </a:blip>
            <a:stretch>
              <a:fillRect l="-470" t="0" r="-470" b="0"/>
            </a:stretch>
          </a:blipFill>
        </p:spPr>
      </p:sp>
      <p:sp>
        <p:nvSpPr>
          <p:cNvPr name="Freeform 22" id="22"/>
          <p:cNvSpPr/>
          <p:nvPr/>
        </p:nvSpPr>
        <p:spPr>
          <a:xfrm flipH="false" flipV="false" rot="0">
            <a:off x="6785195" y="2345487"/>
            <a:ext cx="306267" cy="282531"/>
          </a:xfrm>
          <a:custGeom>
            <a:avLst/>
            <a:gdLst/>
            <a:ahLst/>
            <a:cxnLst/>
            <a:rect r="r" b="b" t="t" l="l"/>
            <a:pathLst>
              <a:path h="282531" w="306267">
                <a:moveTo>
                  <a:pt x="0" y="0"/>
                </a:moveTo>
                <a:lnTo>
                  <a:pt x="306267" y="0"/>
                </a:lnTo>
                <a:lnTo>
                  <a:pt x="306267" y="282531"/>
                </a:lnTo>
                <a:lnTo>
                  <a:pt x="0" y="282531"/>
                </a:lnTo>
                <a:lnTo>
                  <a:pt x="0" y="0"/>
                </a:lnTo>
                <a:close/>
              </a:path>
            </a:pathLst>
          </a:custGeom>
          <a:blipFill>
            <a:blip r:embed="rId7">
              <a:extLst>
                <a:ext uri="{96DAC541-7B7A-43D3-8B79-37D633B846F1}">
                  <asvg:svgBlip xmlns:asvg="http://schemas.microsoft.com/office/drawing/2016/SVG/main" r:embed="rId8"/>
                </a:ext>
              </a:extLst>
            </a:blip>
            <a:stretch>
              <a:fillRect l="-737" t="0" r="-737" b="0"/>
            </a:stretch>
          </a:blipFill>
        </p:spPr>
      </p:sp>
      <p:sp>
        <p:nvSpPr>
          <p:cNvPr name="Freeform 23" id="23"/>
          <p:cNvSpPr/>
          <p:nvPr/>
        </p:nvSpPr>
        <p:spPr>
          <a:xfrm flipH="false" flipV="false" rot="0">
            <a:off x="16651459" y="2386872"/>
            <a:ext cx="412134" cy="263766"/>
          </a:xfrm>
          <a:custGeom>
            <a:avLst/>
            <a:gdLst/>
            <a:ahLst/>
            <a:cxnLst/>
            <a:rect r="r" b="b" t="t" l="l"/>
            <a:pathLst>
              <a:path h="263766" w="412134">
                <a:moveTo>
                  <a:pt x="0" y="0"/>
                </a:moveTo>
                <a:lnTo>
                  <a:pt x="412134" y="0"/>
                </a:lnTo>
                <a:lnTo>
                  <a:pt x="412134" y="263766"/>
                </a:lnTo>
                <a:lnTo>
                  <a:pt x="0" y="263766"/>
                </a:lnTo>
                <a:lnTo>
                  <a:pt x="0" y="0"/>
                </a:lnTo>
                <a:close/>
              </a:path>
            </a:pathLst>
          </a:custGeom>
          <a:blipFill>
            <a:blip r:embed="rId9">
              <a:extLst>
                <a:ext uri="{96DAC541-7B7A-43D3-8B79-37D633B846F1}">
                  <asvg:svgBlip xmlns:asvg="http://schemas.microsoft.com/office/drawing/2016/SVG/main" r:embed="rId10"/>
                </a:ext>
              </a:extLst>
            </a:blip>
            <a:stretch>
              <a:fillRect l="-285" t="0" r="-285" b="0"/>
            </a:stretch>
          </a:blipFill>
        </p:spPr>
      </p:sp>
      <p:sp>
        <p:nvSpPr>
          <p:cNvPr name="Freeform 24" id="24"/>
          <p:cNvSpPr/>
          <p:nvPr/>
        </p:nvSpPr>
        <p:spPr>
          <a:xfrm flipH="false" flipV="false" rot="0">
            <a:off x="10438628" y="2323692"/>
            <a:ext cx="317608" cy="304326"/>
          </a:xfrm>
          <a:custGeom>
            <a:avLst/>
            <a:gdLst/>
            <a:ahLst/>
            <a:cxnLst/>
            <a:rect r="r" b="b" t="t" l="l"/>
            <a:pathLst>
              <a:path h="304326" w="317608">
                <a:moveTo>
                  <a:pt x="0" y="0"/>
                </a:moveTo>
                <a:lnTo>
                  <a:pt x="317608" y="0"/>
                </a:lnTo>
                <a:lnTo>
                  <a:pt x="317608" y="304326"/>
                </a:lnTo>
                <a:lnTo>
                  <a:pt x="0" y="304326"/>
                </a:lnTo>
                <a:lnTo>
                  <a:pt x="0" y="0"/>
                </a:lnTo>
                <a:close/>
              </a:path>
            </a:pathLst>
          </a:custGeom>
          <a:blipFill>
            <a:blip r:embed="rId11">
              <a:extLst>
                <a:ext uri="{96DAC541-7B7A-43D3-8B79-37D633B846F1}">
                  <asvg:svgBlip xmlns:asvg="http://schemas.microsoft.com/office/drawing/2016/SVG/main" r:embed="rId12"/>
                </a:ext>
              </a:extLst>
            </a:blip>
            <a:stretch>
              <a:fillRect l="-903" t="0" r="-903" b="0"/>
            </a:stretch>
          </a:blipFill>
        </p:spPr>
      </p:sp>
      <p:sp>
        <p:nvSpPr>
          <p:cNvPr name="Freeform 25" id="25"/>
          <p:cNvSpPr/>
          <p:nvPr/>
        </p:nvSpPr>
        <p:spPr>
          <a:xfrm flipH="false" flipV="false" rot="0">
            <a:off x="12863100" y="5398655"/>
            <a:ext cx="442964" cy="224251"/>
          </a:xfrm>
          <a:custGeom>
            <a:avLst/>
            <a:gdLst/>
            <a:ahLst/>
            <a:cxnLst/>
            <a:rect r="r" b="b" t="t" l="l"/>
            <a:pathLst>
              <a:path h="224251" w="442964">
                <a:moveTo>
                  <a:pt x="0" y="0"/>
                </a:moveTo>
                <a:lnTo>
                  <a:pt x="442964" y="0"/>
                </a:lnTo>
                <a:lnTo>
                  <a:pt x="442964" y="224251"/>
                </a:lnTo>
                <a:lnTo>
                  <a:pt x="0" y="224251"/>
                </a:lnTo>
                <a:lnTo>
                  <a:pt x="0" y="0"/>
                </a:lnTo>
                <a:close/>
              </a:path>
            </a:pathLst>
          </a:custGeom>
          <a:blipFill>
            <a:blip r:embed="rId13">
              <a:extLst>
                <a:ext uri="{96DAC541-7B7A-43D3-8B79-37D633B846F1}">
                  <asvg:svgBlip xmlns:asvg="http://schemas.microsoft.com/office/drawing/2016/SVG/main" r:embed="rId14"/>
                </a:ext>
              </a:extLst>
            </a:blip>
            <a:stretch>
              <a:fillRect l="0" t="-433" r="0" b="-433"/>
            </a:stretch>
          </a:blipFill>
        </p:spPr>
      </p:sp>
      <p:sp>
        <p:nvSpPr>
          <p:cNvPr name="Freeform 26" id="26"/>
          <p:cNvSpPr/>
          <p:nvPr/>
        </p:nvSpPr>
        <p:spPr>
          <a:xfrm flipH="false" flipV="false" rot="0">
            <a:off x="8331085" y="7834659"/>
            <a:ext cx="352514" cy="352514"/>
          </a:xfrm>
          <a:custGeom>
            <a:avLst/>
            <a:gdLst/>
            <a:ahLst/>
            <a:cxnLst/>
            <a:rect r="r" b="b" t="t" l="l"/>
            <a:pathLst>
              <a:path h="352514" w="352514">
                <a:moveTo>
                  <a:pt x="0" y="0"/>
                </a:moveTo>
                <a:lnTo>
                  <a:pt x="352514" y="0"/>
                </a:lnTo>
                <a:lnTo>
                  <a:pt x="352514" y="352514"/>
                </a:lnTo>
                <a:lnTo>
                  <a:pt x="0" y="35251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7" id="27"/>
          <p:cNvSpPr/>
          <p:nvPr/>
        </p:nvSpPr>
        <p:spPr>
          <a:xfrm flipH="false" flipV="false" rot="0">
            <a:off x="16468533" y="7884023"/>
            <a:ext cx="357432" cy="362039"/>
          </a:xfrm>
          <a:custGeom>
            <a:avLst/>
            <a:gdLst/>
            <a:ahLst/>
            <a:cxnLst/>
            <a:rect r="r" b="b" t="t" l="l"/>
            <a:pathLst>
              <a:path h="362039" w="357432">
                <a:moveTo>
                  <a:pt x="0" y="0"/>
                </a:moveTo>
                <a:lnTo>
                  <a:pt x="357432" y="0"/>
                </a:lnTo>
                <a:lnTo>
                  <a:pt x="357432" y="362039"/>
                </a:lnTo>
                <a:lnTo>
                  <a:pt x="0" y="362039"/>
                </a:lnTo>
                <a:lnTo>
                  <a:pt x="0" y="0"/>
                </a:lnTo>
                <a:close/>
              </a:path>
            </a:pathLst>
          </a:custGeom>
          <a:blipFill>
            <a:blip r:embed="rId17">
              <a:extLst>
                <a:ext uri="{96DAC541-7B7A-43D3-8B79-37D633B846F1}">
                  <asvg:svgBlip xmlns:asvg="http://schemas.microsoft.com/office/drawing/2016/SVG/main" r:embed="rId18"/>
                </a:ext>
              </a:extLst>
            </a:blip>
            <a:stretch>
              <a:fillRect l="0" t="-662" r="0" b="-662"/>
            </a:stretch>
          </a:blipFill>
        </p:spPr>
      </p:sp>
      <p:sp>
        <p:nvSpPr>
          <p:cNvPr name="Freeform 28" id="28"/>
          <p:cNvSpPr/>
          <p:nvPr/>
        </p:nvSpPr>
        <p:spPr>
          <a:xfrm flipH="false" flipV="false" rot="0">
            <a:off x="13219612" y="2505734"/>
            <a:ext cx="282531" cy="282531"/>
          </a:xfrm>
          <a:custGeom>
            <a:avLst/>
            <a:gdLst/>
            <a:ahLst/>
            <a:cxnLst/>
            <a:rect r="r" b="b" t="t" l="l"/>
            <a:pathLst>
              <a:path h="282531" w="282531">
                <a:moveTo>
                  <a:pt x="0" y="0"/>
                </a:moveTo>
                <a:lnTo>
                  <a:pt x="282532" y="0"/>
                </a:lnTo>
                <a:lnTo>
                  <a:pt x="282532" y="282531"/>
                </a:lnTo>
                <a:lnTo>
                  <a:pt x="0" y="28253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9" id="29"/>
          <p:cNvSpPr/>
          <p:nvPr/>
        </p:nvSpPr>
        <p:spPr>
          <a:xfrm flipH="false" flipV="false" rot="0">
            <a:off x="6938329" y="5266670"/>
            <a:ext cx="339234" cy="291317"/>
          </a:xfrm>
          <a:custGeom>
            <a:avLst/>
            <a:gdLst/>
            <a:ahLst/>
            <a:cxnLst/>
            <a:rect r="r" b="b" t="t" l="l"/>
            <a:pathLst>
              <a:path h="291317" w="339234">
                <a:moveTo>
                  <a:pt x="0" y="0"/>
                </a:moveTo>
                <a:lnTo>
                  <a:pt x="339234" y="0"/>
                </a:lnTo>
                <a:lnTo>
                  <a:pt x="339234" y="291317"/>
                </a:lnTo>
                <a:lnTo>
                  <a:pt x="0" y="291317"/>
                </a:lnTo>
                <a:lnTo>
                  <a:pt x="0" y="0"/>
                </a:lnTo>
                <a:close/>
              </a:path>
            </a:pathLst>
          </a:custGeom>
          <a:blipFill>
            <a:blip r:embed="rId21">
              <a:extLst>
                <a:ext uri="{96DAC541-7B7A-43D3-8B79-37D633B846F1}">
                  <asvg:svgBlip xmlns:asvg="http://schemas.microsoft.com/office/drawing/2016/SVG/main" r:embed="rId22"/>
                </a:ext>
              </a:extLst>
            </a:blip>
            <a:stretch>
              <a:fillRect l="-1247" t="0" r="-1247" b="0"/>
            </a:stretch>
          </a:blipFill>
        </p:spPr>
      </p:sp>
      <p:sp>
        <p:nvSpPr>
          <p:cNvPr name="TextBox 30" id="30"/>
          <p:cNvSpPr txBox="true"/>
          <p:nvPr/>
        </p:nvSpPr>
        <p:spPr>
          <a:xfrm rot="0">
            <a:off x="7257320" y="665102"/>
            <a:ext cx="8226774" cy="1176338"/>
          </a:xfrm>
          <a:prstGeom prst="rect">
            <a:avLst/>
          </a:prstGeom>
        </p:spPr>
        <p:txBody>
          <a:bodyPr anchor="t" rtlCol="false" tIns="0" lIns="0" bIns="0" rIns="0">
            <a:spAutoFit/>
          </a:bodyPr>
          <a:lstStyle/>
          <a:p>
            <a:pPr algn="l">
              <a:lnSpc>
                <a:spcPts val="9450"/>
              </a:lnSpc>
            </a:pPr>
            <a:r>
              <a:rPr lang="en-US" sz="9000" i="true">
                <a:solidFill>
                  <a:srgbClr val="72523B"/>
                </a:solidFill>
                <a:latin typeface="Arimo Italics"/>
                <a:ea typeface="Arimo Italics"/>
                <a:cs typeface="Arimo Italics"/>
                <a:sym typeface="Arimo Italics"/>
              </a:rPr>
              <a:t>Model Canvas</a:t>
            </a:r>
          </a:p>
        </p:txBody>
      </p:sp>
      <p:sp>
        <p:nvSpPr>
          <p:cNvPr name="TextBox 31" id="31"/>
          <p:cNvSpPr txBox="true"/>
          <p:nvPr/>
        </p:nvSpPr>
        <p:spPr>
          <a:xfrm rot="0">
            <a:off x="1178075" y="482661"/>
            <a:ext cx="6147393" cy="1345017"/>
          </a:xfrm>
          <a:prstGeom prst="rect">
            <a:avLst/>
          </a:prstGeom>
        </p:spPr>
        <p:txBody>
          <a:bodyPr anchor="t" rtlCol="false" tIns="0" lIns="0" bIns="0" rIns="0">
            <a:spAutoFit/>
          </a:bodyPr>
          <a:lstStyle/>
          <a:p>
            <a:pPr algn="l">
              <a:lnSpc>
                <a:spcPts val="11133"/>
              </a:lnSpc>
            </a:pPr>
            <a:r>
              <a:rPr lang="en-US" sz="10604">
                <a:solidFill>
                  <a:srgbClr val="72523B"/>
                </a:solidFill>
                <a:latin typeface="Black Mango Light"/>
                <a:ea typeface="Black Mango Light"/>
                <a:cs typeface="Black Mango Light"/>
                <a:sym typeface="Black Mango Light"/>
              </a:rPr>
              <a:t>Business</a:t>
            </a:r>
          </a:p>
        </p:txBody>
      </p:sp>
      <p:sp>
        <p:nvSpPr>
          <p:cNvPr name="TextBox 32" id="32"/>
          <p:cNvSpPr txBox="true"/>
          <p:nvPr/>
        </p:nvSpPr>
        <p:spPr>
          <a:xfrm rot="0">
            <a:off x="1178075" y="2259762"/>
            <a:ext cx="1798150" cy="403860"/>
          </a:xfrm>
          <a:prstGeom prst="rect">
            <a:avLst/>
          </a:prstGeom>
        </p:spPr>
        <p:txBody>
          <a:bodyPr anchor="t" rtlCol="false" tIns="0" lIns="0" bIns="0" rIns="0">
            <a:spAutoFit/>
          </a:bodyPr>
          <a:lstStyle/>
          <a:p>
            <a:pPr algn="l">
              <a:lnSpc>
                <a:spcPts val="2940"/>
              </a:lnSpc>
            </a:pPr>
            <a:r>
              <a:rPr lang="en-US" b="true" sz="2100" i="true" spc="54">
                <a:solidFill>
                  <a:srgbClr val="72523B"/>
                </a:solidFill>
                <a:latin typeface="Arimo Bold Italics"/>
                <a:ea typeface="Arimo Bold Italics"/>
                <a:cs typeface="Arimo Bold Italics"/>
                <a:sym typeface="Arimo Bold Italics"/>
              </a:rPr>
              <a:t>Key Partners</a:t>
            </a:r>
          </a:p>
        </p:txBody>
      </p:sp>
      <p:sp>
        <p:nvSpPr>
          <p:cNvPr name="TextBox 33" id="33"/>
          <p:cNvSpPr txBox="true"/>
          <p:nvPr/>
        </p:nvSpPr>
        <p:spPr>
          <a:xfrm rot="0">
            <a:off x="1265080" y="7703281"/>
            <a:ext cx="2285971" cy="413385"/>
          </a:xfrm>
          <a:prstGeom prst="rect">
            <a:avLst/>
          </a:prstGeom>
        </p:spPr>
        <p:txBody>
          <a:bodyPr anchor="t" rtlCol="false" tIns="0" lIns="0" bIns="0" rIns="0">
            <a:spAutoFit/>
          </a:bodyPr>
          <a:lstStyle/>
          <a:p>
            <a:pPr algn="l">
              <a:lnSpc>
                <a:spcPts val="2939"/>
              </a:lnSpc>
            </a:pPr>
            <a:r>
              <a:rPr lang="en-US" b="true" sz="2099" i="true" spc="54">
                <a:solidFill>
                  <a:srgbClr val="72523B"/>
                </a:solidFill>
                <a:latin typeface="Arimo Bold Italics"/>
                <a:ea typeface="Arimo Bold Italics"/>
                <a:cs typeface="Arimo Bold Italics"/>
                <a:sym typeface="Arimo Bold Italics"/>
              </a:rPr>
              <a:t>Cost Structure</a:t>
            </a:r>
          </a:p>
        </p:txBody>
      </p:sp>
      <p:sp>
        <p:nvSpPr>
          <p:cNvPr name="TextBox 34" id="34"/>
          <p:cNvSpPr txBox="true"/>
          <p:nvPr/>
        </p:nvSpPr>
        <p:spPr>
          <a:xfrm rot="0">
            <a:off x="9541669" y="7773789"/>
            <a:ext cx="2285971" cy="413385"/>
          </a:xfrm>
          <a:prstGeom prst="rect">
            <a:avLst/>
          </a:prstGeom>
        </p:spPr>
        <p:txBody>
          <a:bodyPr anchor="t" rtlCol="false" tIns="0" lIns="0" bIns="0" rIns="0">
            <a:spAutoFit/>
          </a:bodyPr>
          <a:lstStyle/>
          <a:p>
            <a:pPr algn="l">
              <a:lnSpc>
                <a:spcPts val="2939"/>
              </a:lnSpc>
            </a:pPr>
            <a:r>
              <a:rPr lang="en-US" b="true" sz="2099" i="true" spc="54">
                <a:solidFill>
                  <a:srgbClr val="72523B"/>
                </a:solidFill>
                <a:latin typeface="Arimo Bold Italics"/>
                <a:ea typeface="Arimo Bold Italics"/>
                <a:cs typeface="Arimo Bold Italics"/>
                <a:sym typeface="Arimo Bold Italics"/>
              </a:rPr>
              <a:t>Revenue Stream</a:t>
            </a:r>
          </a:p>
        </p:txBody>
      </p:sp>
      <p:sp>
        <p:nvSpPr>
          <p:cNvPr name="TextBox 35" id="35"/>
          <p:cNvSpPr txBox="true"/>
          <p:nvPr/>
        </p:nvSpPr>
        <p:spPr>
          <a:xfrm rot="0">
            <a:off x="4584493" y="2250237"/>
            <a:ext cx="2031085" cy="375260"/>
          </a:xfrm>
          <a:prstGeom prst="rect">
            <a:avLst/>
          </a:prstGeom>
        </p:spPr>
        <p:txBody>
          <a:bodyPr anchor="t" rtlCol="false" tIns="0" lIns="0" bIns="0" rIns="0">
            <a:spAutoFit/>
          </a:bodyPr>
          <a:lstStyle/>
          <a:p>
            <a:pPr algn="l">
              <a:lnSpc>
                <a:spcPts val="2939"/>
              </a:lnSpc>
            </a:pPr>
            <a:r>
              <a:rPr lang="en-US" b="true" sz="2099" i="true" spc="54">
                <a:solidFill>
                  <a:srgbClr val="72523B"/>
                </a:solidFill>
                <a:latin typeface="Arimo Bold Italics"/>
                <a:ea typeface="Arimo Bold Italics"/>
                <a:cs typeface="Arimo Bold Italics"/>
                <a:sym typeface="Arimo Bold Italics"/>
              </a:rPr>
              <a:t>Key Activities</a:t>
            </a:r>
          </a:p>
        </p:txBody>
      </p:sp>
      <p:sp>
        <p:nvSpPr>
          <p:cNvPr name="TextBox 36" id="36"/>
          <p:cNvSpPr txBox="true"/>
          <p:nvPr/>
        </p:nvSpPr>
        <p:spPr>
          <a:xfrm rot="0">
            <a:off x="11157879" y="2288337"/>
            <a:ext cx="2133123" cy="746735"/>
          </a:xfrm>
          <a:prstGeom prst="rect">
            <a:avLst/>
          </a:prstGeom>
        </p:spPr>
        <p:txBody>
          <a:bodyPr anchor="t" rtlCol="false" tIns="0" lIns="0" bIns="0" rIns="0">
            <a:spAutoFit/>
          </a:bodyPr>
          <a:lstStyle/>
          <a:p>
            <a:pPr algn="l">
              <a:lnSpc>
                <a:spcPts val="2939"/>
              </a:lnSpc>
            </a:pPr>
            <a:r>
              <a:rPr lang="en-US" b="true" sz="2099" i="true" spc="54">
                <a:solidFill>
                  <a:srgbClr val="72523B"/>
                </a:solidFill>
                <a:latin typeface="Arimo Bold Italics"/>
                <a:ea typeface="Arimo Bold Italics"/>
                <a:cs typeface="Arimo Bold Italics"/>
                <a:sym typeface="Arimo Bold Italics"/>
              </a:rPr>
              <a:t>Customer Relationship</a:t>
            </a:r>
          </a:p>
        </p:txBody>
      </p:sp>
      <p:sp>
        <p:nvSpPr>
          <p:cNvPr name="TextBox 37" id="37"/>
          <p:cNvSpPr txBox="true"/>
          <p:nvPr/>
        </p:nvSpPr>
        <p:spPr>
          <a:xfrm rot="0">
            <a:off x="13873619" y="2304606"/>
            <a:ext cx="2773630" cy="375260"/>
          </a:xfrm>
          <a:prstGeom prst="rect">
            <a:avLst/>
          </a:prstGeom>
        </p:spPr>
        <p:txBody>
          <a:bodyPr anchor="t" rtlCol="false" tIns="0" lIns="0" bIns="0" rIns="0">
            <a:spAutoFit/>
          </a:bodyPr>
          <a:lstStyle/>
          <a:p>
            <a:pPr algn="l">
              <a:lnSpc>
                <a:spcPts val="2939"/>
              </a:lnSpc>
            </a:pPr>
            <a:r>
              <a:rPr lang="en-US" b="true" sz="2099" i="true" spc="54">
                <a:solidFill>
                  <a:srgbClr val="72523B"/>
                </a:solidFill>
                <a:latin typeface="Arimo Bold Italics"/>
                <a:ea typeface="Arimo Bold Italics"/>
                <a:cs typeface="Arimo Bold Italics"/>
                <a:sym typeface="Arimo Bold Italics"/>
              </a:rPr>
              <a:t>Customer Segments</a:t>
            </a:r>
          </a:p>
        </p:txBody>
      </p:sp>
      <p:sp>
        <p:nvSpPr>
          <p:cNvPr name="TextBox 38" id="38"/>
          <p:cNvSpPr txBox="true"/>
          <p:nvPr/>
        </p:nvSpPr>
        <p:spPr>
          <a:xfrm rot="0">
            <a:off x="7975945" y="2294428"/>
            <a:ext cx="2565620" cy="339702"/>
          </a:xfrm>
          <a:prstGeom prst="rect">
            <a:avLst/>
          </a:prstGeom>
        </p:spPr>
        <p:txBody>
          <a:bodyPr anchor="t" rtlCol="false" tIns="0" lIns="0" bIns="0" rIns="0">
            <a:spAutoFit/>
          </a:bodyPr>
          <a:lstStyle/>
          <a:p>
            <a:pPr algn="l">
              <a:lnSpc>
                <a:spcPts val="2798"/>
              </a:lnSpc>
            </a:pPr>
            <a:r>
              <a:rPr lang="en-US" b="true" sz="1998" i="true" spc="51">
                <a:solidFill>
                  <a:srgbClr val="72523B"/>
                </a:solidFill>
                <a:latin typeface="Arimo Bold Italics"/>
                <a:ea typeface="Arimo Bold Italics"/>
                <a:cs typeface="Arimo Bold Italics"/>
                <a:sym typeface="Arimo Bold Italics"/>
              </a:rPr>
              <a:t>Value Propositions</a:t>
            </a:r>
          </a:p>
        </p:txBody>
      </p:sp>
      <p:sp>
        <p:nvSpPr>
          <p:cNvPr name="TextBox 39" id="39"/>
          <p:cNvSpPr txBox="true"/>
          <p:nvPr/>
        </p:nvSpPr>
        <p:spPr>
          <a:xfrm rot="0">
            <a:off x="4674716" y="5209520"/>
            <a:ext cx="2110479" cy="375260"/>
          </a:xfrm>
          <a:prstGeom prst="rect">
            <a:avLst/>
          </a:prstGeom>
        </p:spPr>
        <p:txBody>
          <a:bodyPr anchor="t" rtlCol="false" tIns="0" lIns="0" bIns="0" rIns="0">
            <a:spAutoFit/>
          </a:bodyPr>
          <a:lstStyle/>
          <a:p>
            <a:pPr algn="l">
              <a:lnSpc>
                <a:spcPts val="2939"/>
              </a:lnSpc>
            </a:pPr>
            <a:r>
              <a:rPr lang="en-US" b="true" sz="2099" i="true" spc="54">
                <a:solidFill>
                  <a:srgbClr val="72523B"/>
                </a:solidFill>
                <a:latin typeface="Arimo Bold Italics"/>
                <a:ea typeface="Arimo Bold Italics"/>
                <a:cs typeface="Arimo Bold Italics"/>
                <a:sym typeface="Arimo Bold Italics"/>
              </a:rPr>
              <a:t>Key Resources</a:t>
            </a:r>
          </a:p>
        </p:txBody>
      </p:sp>
      <p:sp>
        <p:nvSpPr>
          <p:cNvPr name="TextBox 40" id="40"/>
          <p:cNvSpPr txBox="true"/>
          <p:nvPr/>
        </p:nvSpPr>
        <p:spPr>
          <a:xfrm rot="0">
            <a:off x="10997858" y="5280121"/>
            <a:ext cx="1477818" cy="413385"/>
          </a:xfrm>
          <a:prstGeom prst="rect">
            <a:avLst/>
          </a:prstGeom>
        </p:spPr>
        <p:txBody>
          <a:bodyPr anchor="t" rtlCol="false" tIns="0" lIns="0" bIns="0" rIns="0">
            <a:spAutoFit/>
          </a:bodyPr>
          <a:lstStyle/>
          <a:p>
            <a:pPr algn="l">
              <a:lnSpc>
                <a:spcPts val="2939"/>
              </a:lnSpc>
            </a:pPr>
            <a:r>
              <a:rPr lang="en-US" b="true" sz="2099" i="true" spc="54">
                <a:solidFill>
                  <a:srgbClr val="72523B"/>
                </a:solidFill>
                <a:latin typeface="Arimo Bold Italics"/>
                <a:ea typeface="Arimo Bold Italics"/>
                <a:cs typeface="Arimo Bold Italics"/>
                <a:sym typeface="Arimo Bold Italics"/>
              </a:rPr>
              <a:t>Channel</a:t>
            </a:r>
          </a:p>
        </p:txBody>
      </p:sp>
      <p:sp>
        <p:nvSpPr>
          <p:cNvPr name="TextBox 41" id="41"/>
          <p:cNvSpPr txBox="true"/>
          <p:nvPr/>
        </p:nvSpPr>
        <p:spPr>
          <a:xfrm rot="0">
            <a:off x="13646953" y="3394190"/>
            <a:ext cx="3179012" cy="375260"/>
          </a:xfrm>
          <a:prstGeom prst="rect">
            <a:avLst/>
          </a:prstGeom>
        </p:spPr>
        <p:txBody>
          <a:bodyPr anchor="t" rtlCol="false" tIns="0" lIns="0" bIns="0" rIns="0">
            <a:spAutoFit/>
          </a:bodyPr>
          <a:lstStyle/>
          <a:p>
            <a:pPr algn="ctr"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Females aged 18-30   </a:t>
            </a:r>
          </a:p>
        </p:txBody>
      </p:sp>
      <p:sp>
        <p:nvSpPr>
          <p:cNvPr name="TextBox 42" id="42"/>
          <p:cNvSpPr txBox="true"/>
          <p:nvPr/>
        </p:nvSpPr>
        <p:spPr>
          <a:xfrm rot="0">
            <a:off x="13646953" y="4003992"/>
            <a:ext cx="3068877" cy="375260"/>
          </a:xfrm>
          <a:prstGeom prst="rect">
            <a:avLst/>
          </a:prstGeom>
        </p:spPr>
        <p:txBody>
          <a:bodyPr anchor="t" rtlCol="false" tIns="0" lIns="0" bIns="0" rIns="0">
            <a:spAutoFit/>
          </a:bodyPr>
          <a:lstStyle/>
          <a:p>
            <a:pPr algn="ctr"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Couples aged 20-30   </a:t>
            </a:r>
          </a:p>
        </p:txBody>
      </p:sp>
      <p:sp>
        <p:nvSpPr>
          <p:cNvPr name="TextBox 43" id="43"/>
          <p:cNvSpPr txBox="true"/>
          <p:nvPr/>
        </p:nvSpPr>
        <p:spPr>
          <a:xfrm rot="0">
            <a:off x="13911719" y="4617377"/>
            <a:ext cx="2945807" cy="746735"/>
          </a:xfrm>
          <a:prstGeom prst="rect">
            <a:avLst/>
          </a:prstGeom>
        </p:spPr>
        <p:txBody>
          <a:bodyPr anchor="t" rtlCol="false" tIns="0" lIns="0" bIns="0" rIns="0">
            <a:spAutoFit/>
          </a:bodyPr>
          <a:lstStyle/>
          <a:p>
            <a:pPr algn="ctr">
              <a:lnSpc>
                <a:spcPts val="2939"/>
              </a:lnSpc>
            </a:pPr>
            <a:r>
              <a:rPr lang="en-US" sz="2099" i="true" spc="54">
                <a:solidFill>
                  <a:srgbClr val="000000"/>
                </a:solidFill>
                <a:latin typeface="Arimo Italics"/>
                <a:ea typeface="Arimo Italics"/>
                <a:cs typeface="Arimo Italics"/>
                <a:sym typeface="Arimo Italics"/>
              </a:rPr>
              <a:t>Location : Alexandria , Mansoura </a:t>
            </a:r>
          </a:p>
        </p:txBody>
      </p:sp>
      <p:sp>
        <p:nvSpPr>
          <p:cNvPr name="TextBox 44" id="44"/>
          <p:cNvSpPr txBox="true"/>
          <p:nvPr/>
        </p:nvSpPr>
        <p:spPr>
          <a:xfrm rot="0">
            <a:off x="7690144" y="3799192"/>
            <a:ext cx="3089808" cy="746735"/>
          </a:xfrm>
          <a:prstGeom prst="rect">
            <a:avLst/>
          </a:prstGeom>
        </p:spPr>
        <p:txBody>
          <a:bodyPr anchor="t" rtlCol="false" tIns="0" lIns="0" bIns="0" rIns="0">
            <a:spAutoFit/>
          </a:bodyPr>
          <a:lstStyle/>
          <a:p>
            <a:pPr algn="l" marL="479937" indent="-159979" lvl="2">
              <a:lnSpc>
                <a:spcPts val="2938"/>
              </a:lnSpc>
              <a:buFont typeface="Arial"/>
              <a:buChar char="⚬"/>
            </a:pPr>
            <a:r>
              <a:rPr lang="en-US" sz="2098" i="true" spc="53">
                <a:solidFill>
                  <a:srgbClr val="000000"/>
                </a:solidFill>
                <a:latin typeface="Arimo Italics"/>
                <a:ea typeface="Arimo Italics"/>
                <a:cs typeface="Arimo Italics"/>
                <a:sym typeface="Arimo Italics"/>
              </a:rPr>
              <a:t>personalized fashion Accessories</a:t>
            </a:r>
          </a:p>
        </p:txBody>
      </p:sp>
      <p:sp>
        <p:nvSpPr>
          <p:cNvPr name="TextBox 45" id="45"/>
          <p:cNvSpPr txBox="true"/>
          <p:nvPr/>
        </p:nvSpPr>
        <p:spPr>
          <a:xfrm rot="0">
            <a:off x="7713842" y="4726664"/>
            <a:ext cx="3014656" cy="1350497"/>
          </a:xfrm>
          <a:prstGeom prst="rect">
            <a:avLst/>
          </a:prstGeom>
        </p:spPr>
        <p:txBody>
          <a:bodyPr anchor="t" rtlCol="false" tIns="0" lIns="0" bIns="0" rIns="0">
            <a:spAutoFit/>
          </a:bodyPr>
          <a:lstStyle/>
          <a:p>
            <a:pPr algn="l" marL="481293" indent="-160431" lvl="2">
              <a:lnSpc>
                <a:spcPts val="2948"/>
              </a:lnSpc>
              <a:buFont typeface="Arial"/>
              <a:buChar char="⚬"/>
            </a:pPr>
            <a:r>
              <a:rPr lang="en-US" sz="2105" i="true" spc="54">
                <a:solidFill>
                  <a:srgbClr val="000000"/>
                </a:solidFill>
                <a:latin typeface="Arimo Italics"/>
                <a:ea typeface="Arimo Italics"/>
                <a:cs typeface="Arimo Italics"/>
                <a:sym typeface="Arimo Italics"/>
              </a:rPr>
              <a:t>Social Validation</a:t>
            </a:r>
          </a:p>
          <a:p>
            <a:pPr algn="ctr" marL="481293" indent="-160431" lvl="2">
              <a:lnSpc>
                <a:spcPts val="2527"/>
              </a:lnSpc>
            </a:pPr>
          </a:p>
          <a:p>
            <a:pPr algn="ctr" marL="481293" indent="-160431" lvl="2">
              <a:lnSpc>
                <a:spcPts val="2527"/>
              </a:lnSpc>
            </a:pPr>
          </a:p>
          <a:p>
            <a:pPr algn="ctr" marL="481293" indent="-160431" lvl="2">
              <a:lnSpc>
                <a:spcPts val="2527"/>
              </a:lnSpc>
            </a:pPr>
          </a:p>
        </p:txBody>
      </p:sp>
      <p:sp>
        <p:nvSpPr>
          <p:cNvPr name="TextBox 46" id="46"/>
          <p:cNvSpPr txBox="true"/>
          <p:nvPr/>
        </p:nvSpPr>
        <p:spPr>
          <a:xfrm rot="0">
            <a:off x="7713842" y="2915263"/>
            <a:ext cx="3042394" cy="1392301"/>
          </a:xfrm>
          <a:prstGeom prst="rect">
            <a:avLst/>
          </a:prstGeom>
        </p:spPr>
        <p:txBody>
          <a:bodyPr anchor="t" rtlCol="false" tIns="0" lIns="0" bIns="0" rIns="0">
            <a:spAutoFit/>
          </a:bodyPr>
          <a:lstStyle/>
          <a:p>
            <a:pPr algn="l" marL="481293" indent="-160431" lvl="2">
              <a:lnSpc>
                <a:spcPts val="2948"/>
              </a:lnSpc>
              <a:buFont typeface="Arial"/>
              <a:buChar char="⚬"/>
            </a:pPr>
            <a:r>
              <a:rPr lang="en-US" sz="2105" i="true" spc="54">
                <a:solidFill>
                  <a:srgbClr val="000000"/>
                </a:solidFill>
                <a:latin typeface="Arimo Italics"/>
                <a:ea typeface="Arimo Italics"/>
                <a:cs typeface="Arimo Italics"/>
                <a:sym typeface="Arimo Italics"/>
              </a:rPr>
              <a:t>Unique high Quality Accessories </a:t>
            </a:r>
          </a:p>
          <a:p>
            <a:pPr algn="ctr" marL="481293" indent="-160431" lvl="2">
              <a:lnSpc>
                <a:spcPts val="2527"/>
              </a:lnSpc>
            </a:pPr>
          </a:p>
          <a:p>
            <a:pPr algn="ctr" marL="481293" indent="-160431" lvl="2">
              <a:lnSpc>
                <a:spcPts val="2527"/>
              </a:lnSpc>
            </a:pPr>
          </a:p>
        </p:txBody>
      </p:sp>
      <p:sp>
        <p:nvSpPr>
          <p:cNvPr name="TextBox 47" id="47"/>
          <p:cNvSpPr txBox="true"/>
          <p:nvPr/>
        </p:nvSpPr>
        <p:spPr>
          <a:xfrm rot="0">
            <a:off x="10919827" y="5845906"/>
            <a:ext cx="2103706" cy="1489685"/>
          </a:xfrm>
          <a:prstGeom prst="rect">
            <a:avLst/>
          </a:prstGeom>
        </p:spPr>
        <p:txBody>
          <a:bodyPr anchor="t" rtlCol="false" tIns="0" lIns="0" bIns="0" rIns="0">
            <a:spAutoFit/>
          </a:bodyPr>
          <a:lstStyle/>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Instagram</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TikTok </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Facebook</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Bazaars  </a:t>
            </a:r>
          </a:p>
        </p:txBody>
      </p:sp>
      <p:sp>
        <p:nvSpPr>
          <p:cNvPr name="TextBox 48" id="48"/>
          <p:cNvSpPr txBox="true"/>
          <p:nvPr/>
        </p:nvSpPr>
        <p:spPr>
          <a:xfrm rot="0">
            <a:off x="10693924" y="3160779"/>
            <a:ext cx="2936408" cy="1118210"/>
          </a:xfrm>
          <a:prstGeom prst="rect">
            <a:avLst/>
          </a:prstGeom>
        </p:spPr>
        <p:txBody>
          <a:bodyPr anchor="t" rtlCol="false" tIns="0" lIns="0" bIns="0" rIns="0">
            <a:spAutoFit/>
          </a:bodyPr>
          <a:lstStyle/>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Loyalty Programs</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NPS and Feedback</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Interactive Content  </a:t>
            </a:r>
          </a:p>
        </p:txBody>
      </p:sp>
      <p:sp>
        <p:nvSpPr>
          <p:cNvPr name="TextBox 49" id="49"/>
          <p:cNvSpPr txBox="true"/>
          <p:nvPr/>
        </p:nvSpPr>
        <p:spPr>
          <a:xfrm rot="0">
            <a:off x="9579455" y="8491974"/>
            <a:ext cx="2400995" cy="746735"/>
          </a:xfrm>
          <a:prstGeom prst="rect">
            <a:avLst/>
          </a:prstGeom>
        </p:spPr>
        <p:txBody>
          <a:bodyPr anchor="t" rtlCol="false" tIns="0" lIns="0" bIns="0" rIns="0">
            <a:spAutoFit/>
          </a:bodyPr>
          <a:lstStyle/>
          <a:p>
            <a:pPr algn="ctr"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Direct Sales</a:t>
            </a:r>
          </a:p>
          <a:p>
            <a:pPr algn="ctr"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Service Fees </a:t>
            </a:r>
          </a:p>
        </p:txBody>
      </p:sp>
      <p:sp>
        <p:nvSpPr>
          <p:cNvPr name="TextBox 50" id="50"/>
          <p:cNvSpPr txBox="true"/>
          <p:nvPr/>
        </p:nvSpPr>
        <p:spPr>
          <a:xfrm rot="0">
            <a:off x="4270559" y="2987833"/>
            <a:ext cx="3314688" cy="1489685"/>
          </a:xfrm>
          <a:prstGeom prst="rect">
            <a:avLst/>
          </a:prstGeom>
        </p:spPr>
        <p:txBody>
          <a:bodyPr anchor="t" rtlCol="false" tIns="0" lIns="0" bIns="0" rIns="0">
            <a:spAutoFit/>
          </a:bodyPr>
          <a:lstStyle/>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 buying materials</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Crafting accessories</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Marketing and Sales </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CRM </a:t>
            </a:r>
          </a:p>
        </p:txBody>
      </p:sp>
      <p:sp>
        <p:nvSpPr>
          <p:cNvPr name="TextBox 51" id="51"/>
          <p:cNvSpPr txBox="true"/>
          <p:nvPr/>
        </p:nvSpPr>
        <p:spPr>
          <a:xfrm rot="0">
            <a:off x="4356320" y="5845906"/>
            <a:ext cx="3593765" cy="2232635"/>
          </a:xfrm>
          <a:prstGeom prst="rect">
            <a:avLst/>
          </a:prstGeom>
        </p:spPr>
        <p:txBody>
          <a:bodyPr anchor="t" rtlCol="false" tIns="0" lIns="0" bIns="0" rIns="0">
            <a:spAutoFit/>
          </a:bodyPr>
          <a:lstStyle/>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Raw Materials</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Equipments</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Social Media Platforms </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Time and Effort</a:t>
            </a:r>
          </a:p>
          <a:p>
            <a:pPr algn="l" marL="479938" indent="-159979" lvl="2">
              <a:lnSpc>
                <a:spcPts val="2939"/>
              </a:lnSpc>
            </a:pPr>
          </a:p>
          <a:p>
            <a:pPr algn="l" marL="479938" indent="-159979" lvl="2">
              <a:lnSpc>
                <a:spcPts val="2939"/>
              </a:lnSpc>
            </a:pPr>
            <a:r>
              <a:rPr lang="en-US" sz="2099" i="true" spc="54">
                <a:solidFill>
                  <a:srgbClr val="000000"/>
                </a:solidFill>
                <a:latin typeface="Arimo Italics"/>
                <a:ea typeface="Arimo Italics"/>
                <a:cs typeface="Arimo Italics"/>
                <a:sym typeface="Arimo Italics"/>
              </a:rPr>
              <a:t> </a:t>
            </a:r>
          </a:p>
        </p:txBody>
      </p:sp>
      <p:sp>
        <p:nvSpPr>
          <p:cNvPr name="TextBox 52" id="52"/>
          <p:cNvSpPr txBox="true"/>
          <p:nvPr/>
        </p:nvSpPr>
        <p:spPr>
          <a:xfrm rot="0">
            <a:off x="1092350" y="3025933"/>
            <a:ext cx="2887326" cy="1489685"/>
          </a:xfrm>
          <a:prstGeom prst="rect">
            <a:avLst/>
          </a:prstGeom>
        </p:spPr>
        <p:txBody>
          <a:bodyPr anchor="t" rtlCol="false" tIns="0" lIns="0" bIns="0" rIns="0">
            <a:spAutoFit/>
          </a:bodyPr>
          <a:lstStyle/>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Shipping Company</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Packaging Supplier</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 Influncers </a:t>
            </a:r>
          </a:p>
        </p:txBody>
      </p:sp>
      <p:sp>
        <p:nvSpPr>
          <p:cNvPr name="TextBox 53" id="53"/>
          <p:cNvSpPr txBox="true"/>
          <p:nvPr/>
        </p:nvSpPr>
        <p:spPr>
          <a:xfrm rot="0">
            <a:off x="1211056" y="8258445"/>
            <a:ext cx="3059503" cy="1489685"/>
          </a:xfrm>
          <a:prstGeom prst="rect">
            <a:avLst/>
          </a:prstGeom>
        </p:spPr>
        <p:txBody>
          <a:bodyPr anchor="t" rtlCol="false" tIns="0" lIns="0" bIns="0" rIns="0">
            <a:spAutoFit/>
          </a:bodyPr>
          <a:lstStyle/>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Raw Materials</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Equipments</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Labor Costs</a:t>
            </a:r>
          </a:p>
          <a:p>
            <a:pPr algn="l" marL="479938" indent="-159979" lvl="2">
              <a:lnSpc>
                <a:spcPts val="2939"/>
              </a:lnSpc>
              <a:buFont typeface="Arial"/>
              <a:buChar char="⚬"/>
            </a:pPr>
            <a:r>
              <a:rPr lang="en-US" sz="2099" i="true" spc="54">
                <a:solidFill>
                  <a:srgbClr val="000000"/>
                </a:solidFill>
                <a:latin typeface="Arimo Italics"/>
                <a:ea typeface="Arimo Italics"/>
                <a:cs typeface="Arimo Italics"/>
                <a:sym typeface="Arimo Italics"/>
              </a:rPr>
              <a:t>Partnerships   </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tru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2"/>
              <a:stretch>
                <a:fillRect l="0" t="-9514" r="0" b="-9514"/>
              </a:stretch>
            </a:blipFill>
          </p:spPr>
        </p:sp>
      </p:grpSp>
      <p:sp>
        <p:nvSpPr>
          <p:cNvPr name="TextBox 4" id="4"/>
          <p:cNvSpPr txBox="true"/>
          <p:nvPr/>
        </p:nvSpPr>
        <p:spPr>
          <a:xfrm rot="0">
            <a:off x="2031044" y="467279"/>
            <a:ext cx="14225912" cy="927075"/>
          </a:xfrm>
          <a:prstGeom prst="rect">
            <a:avLst/>
          </a:prstGeom>
        </p:spPr>
        <p:txBody>
          <a:bodyPr anchor="t" rtlCol="false" tIns="0" lIns="0" bIns="0" rIns="0">
            <a:spAutoFit/>
          </a:bodyPr>
          <a:lstStyle/>
          <a:p>
            <a:pPr algn="ctr">
              <a:lnSpc>
                <a:spcPts val="6498"/>
              </a:lnSpc>
            </a:pPr>
            <a:r>
              <a:rPr lang="en-US" sz="6498" spc="961">
                <a:solidFill>
                  <a:srgbClr val="8F4C06"/>
                </a:solidFill>
                <a:latin typeface="The Seasons"/>
                <a:ea typeface="The Seasons"/>
                <a:cs typeface="The Seasons"/>
                <a:sym typeface="The Seasons"/>
              </a:rPr>
              <a:t>SWOT ANALYSIS</a:t>
            </a:r>
          </a:p>
        </p:txBody>
      </p:sp>
      <p:sp>
        <p:nvSpPr>
          <p:cNvPr name="TextBox 5" id="5"/>
          <p:cNvSpPr txBox="true"/>
          <p:nvPr/>
        </p:nvSpPr>
        <p:spPr>
          <a:xfrm rot="0">
            <a:off x="1164199" y="1595317"/>
            <a:ext cx="6391722" cy="474091"/>
          </a:xfrm>
          <a:prstGeom prst="rect">
            <a:avLst/>
          </a:prstGeom>
        </p:spPr>
        <p:txBody>
          <a:bodyPr anchor="t" rtlCol="false" tIns="0" lIns="0" bIns="0" rIns="0">
            <a:spAutoFit/>
          </a:bodyPr>
          <a:lstStyle/>
          <a:p>
            <a:pPr algn="l">
              <a:lnSpc>
                <a:spcPts val="3422"/>
              </a:lnSpc>
            </a:pPr>
            <a:r>
              <a:rPr lang="en-US" sz="2900" spc="217">
                <a:solidFill>
                  <a:srgbClr val="8F4C06"/>
                </a:solidFill>
                <a:latin typeface="The Seasons"/>
                <a:ea typeface="The Seasons"/>
                <a:cs typeface="The Seasons"/>
                <a:sym typeface="The Seasons"/>
              </a:rPr>
              <a:t>Strengths</a:t>
            </a:r>
          </a:p>
        </p:txBody>
      </p:sp>
      <p:sp>
        <p:nvSpPr>
          <p:cNvPr name="TextBox 6" id="6"/>
          <p:cNvSpPr txBox="true"/>
          <p:nvPr/>
        </p:nvSpPr>
        <p:spPr>
          <a:xfrm rot="0">
            <a:off x="1164199" y="6557613"/>
            <a:ext cx="6391722" cy="474091"/>
          </a:xfrm>
          <a:prstGeom prst="rect">
            <a:avLst/>
          </a:prstGeom>
        </p:spPr>
        <p:txBody>
          <a:bodyPr anchor="t" rtlCol="false" tIns="0" lIns="0" bIns="0" rIns="0">
            <a:spAutoFit/>
          </a:bodyPr>
          <a:lstStyle/>
          <a:p>
            <a:pPr algn="l">
              <a:lnSpc>
                <a:spcPts val="3422"/>
              </a:lnSpc>
            </a:pPr>
            <a:r>
              <a:rPr lang="en-US" sz="2900" spc="217">
                <a:solidFill>
                  <a:srgbClr val="8F4C06"/>
                </a:solidFill>
                <a:latin typeface="The Seasons"/>
                <a:ea typeface="The Seasons"/>
                <a:cs typeface="The Seasons"/>
                <a:sym typeface="The Seasons"/>
              </a:rPr>
              <a:t>Opportunities</a:t>
            </a:r>
          </a:p>
        </p:txBody>
      </p:sp>
      <p:sp>
        <p:nvSpPr>
          <p:cNvPr name="TextBox 7" id="7"/>
          <p:cNvSpPr txBox="true"/>
          <p:nvPr/>
        </p:nvSpPr>
        <p:spPr>
          <a:xfrm rot="0">
            <a:off x="10155557" y="2251321"/>
            <a:ext cx="7103743" cy="3641598"/>
          </a:xfrm>
          <a:prstGeom prst="rect">
            <a:avLst/>
          </a:prstGeom>
        </p:spPr>
        <p:txBody>
          <a:bodyPr anchor="t" rtlCol="false" tIns="0" lIns="0" bIns="0" rIns="0">
            <a:spAutoFit/>
          </a:bodyPr>
          <a:lstStyle/>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Limited Geographic Focus :</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Mainly focused on Dakahlia and Alexandria.</a:t>
            </a:r>
          </a:p>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Limited Resources :</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Limited budget and production capacity.</a:t>
            </a:r>
          </a:p>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Inconsistent Engagement </a:t>
            </a:r>
            <a:r>
              <a:rPr lang="en-US" sz="2100" spc="84">
                <a:solidFill>
                  <a:srgbClr val="000000"/>
                </a:solidFill>
                <a:latin typeface="Arimo"/>
                <a:ea typeface="Arimo"/>
                <a:cs typeface="Arimo"/>
                <a:sym typeface="Arimo"/>
              </a:rPr>
              <a:t>:</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Lack of strong CTAs and interactive content on social media.</a:t>
            </a:r>
          </a:p>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Low quantity photos</a:t>
            </a:r>
            <a:r>
              <a:rPr lang="en-US" sz="2100" spc="84">
                <a:solidFill>
                  <a:srgbClr val="000000"/>
                </a:solidFill>
                <a:latin typeface="Arimo"/>
                <a:ea typeface="Arimo"/>
                <a:cs typeface="Arimo"/>
                <a:sym typeface="Arimo"/>
              </a:rPr>
              <a:t> :</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 product pictures is low quality.</a:t>
            </a:r>
          </a:p>
        </p:txBody>
      </p:sp>
      <p:sp>
        <p:nvSpPr>
          <p:cNvPr name="TextBox 8" id="8"/>
          <p:cNvSpPr txBox="true"/>
          <p:nvPr/>
        </p:nvSpPr>
        <p:spPr>
          <a:xfrm rot="0">
            <a:off x="10155557" y="6751796"/>
            <a:ext cx="7103743" cy="3241548"/>
          </a:xfrm>
          <a:prstGeom prst="rect">
            <a:avLst/>
          </a:prstGeom>
        </p:spPr>
        <p:txBody>
          <a:bodyPr anchor="t" rtlCol="false" tIns="0" lIns="0" bIns="0" rIns="0">
            <a:spAutoFit/>
          </a:bodyPr>
          <a:lstStyle/>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Competition :</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New and larger brands offering similar products.</a:t>
            </a:r>
          </a:p>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Social Media Reliance :</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Changes in platform algorithms could limit visibility.</a:t>
            </a:r>
          </a:p>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Economic Downturn </a:t>
            </a:r>
            <a:r>
              <a:rPr lang="en-US" sz="2100" spc="84">
                <a:solidFill>
                  <a:srgbClr val="000000"/>
                </a:solidFill>
                <a:latin typeface="Arimo"/>
                <a:ea typeface="Arimo"/>
                <a:cs typeface="Arimo"/>
                <a:sym typeface="Arimo"/>
              </a:rPr>
              <a:t>:</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Reduced consumer spending could affect luxury purchases.</a:t>
            </a:r>
          </a:p>
        </p:txBody>
      </p:sp>
      <p:sp>
        <p:nvSpPr>
          <p:cNvPr name="TextBox 9" id="9"/>
          <p:cNvSpPr txBox="true"/>
          <p:nvPr/>
        </p:nvSpPr>
        <p:spPr>
          <a:xfrm rot="0">
            <a:off x="1164199" y="7260304"/>
            <a:ext cx="7103743" cy="1641348"/>
          </a:xfrm>
          <a:prstGeom prst="rect">
            <a:avLst/>
          </a:prstGeom>
        </p:spPr>
        <p:txBody>
          <a:bodyPr anchor="t" rtlCol="false" tIns="0" lIns="0" bIns="0" rIns="0">
            <a:spAutoFit/>
          </a:bodyPr>
          <a:lstStyle/>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Expand to New Cities :</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Enter larger markets in Egypt.</a:t>
            </a:r>
          </a:p>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Influencer Marketing:</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 Leverage influencers to boost reach..</a:t>
            </a:r>
          </a:p>
        </p:txBody>
      </p:sp>
      <p:sp>
        <p:nvSpPr>
          <p:cNvPr name="TextBox 10" id="10"/>
          <p:cNvSpPr txBox="true"/>
          <p:nvPr/>
        </p:nvSpPr>
        <p:spPr>
          <a:xfrm rot="0">
            <a:off x="1028700" y="2264334"/>
            <a:ext cx="7103743" cy="3984498"/>
          </a:xfrm>
          <a:prstGeom prst="rect">
            <a:avLst/>
          </a:prstGeom>
        </p:spPr>
        <p:txBody>
          <a:bodyPr anchor="t" rtlCol="false" tIns="0" lIns="0" bIns="0" rIns="0">
            <a:spAutoFit/>
          </a:bodyPr>
          <a:lstStyle/>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Handmade, Personalized Products :</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Unique and customizable accessories made with care by local artisans.</a:t>
            </a:r>
          </a:p>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Strong User-Generated Content (UGC) </a:t>
            </a:r>
            <a:r>
              <a:rPr lang="en-US" sz="2100" spc="84">
                <a:solidFill>
                  <a:srgbClr val="000000"/>
                </a:solidFill>
                <a:latin typeface="Arimo"/>
                <a:ea typeface="Arimo"/>
                <a:cs typeface="Arimo"/>
                <a:sym typeface="Arimo"/>
              </a:rPr>
              <a:t>:</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 Engaged customers actively promote the brand on social media, boosting organic reach and trust.</a:t>
            </a:r>
          </a:p>
          <a:p>
            <a:pPr algn="l" marL="480060" indent="-160020" lvl="2">
              <a:lnSpc>
                <a:spcPts val="3171"/>
              </a:lnSpc>
              <a:buFont typeface="Arial"/>
              <a:buChar char="⚬"/>
            </a:pPr>
            <a:r>
              <a:rPr lang="en-US" b="true" sz="2100" spc="84">
                <a:solidFill>
                  <a:srgbClr val="000000"/>
                </a:solidFill>
                <a:latin typeface="Arimo Bold"/>
                <a:ea typeface="Arimo Bold"/>
                <a:cs typeface="Arimo Bold"/>
                <a:sym typeface="Arimo Bold"/>
              </a:rPr>
              <a:t>Proactive Customer Service</a:t>
            </a:r>
            <a:r>
              <a:rPr lang="en-US" sz="2100" spc="84">
                <a:solidFill>
                  <a:srgbClr val="000000"/>
                </a:solidFill>
                <a:latin typeface="Arimo"/>
                <a:ea typeface="Arimo"/>
                <a:cs typeface="Arimo"/>
                <a:sym typeface="Arimo"/>
              </a:rPr>
              <a:t> :</a:t>
            </a:r>
          </a:p>
          <a:p>
            <a:pPr algn="l" marL="857885" indent="-214471" lvl="3">
              <a:lnSpc>
                <a:spcPts val="3171"/>
              </a:lnSpc>
              <a:buFont typeface="Arial"/>
              <a:buChar char="￭"/>
            </a:pPr>
            <a:r>
              <a:rPr lang="en-US" sz="2100" spc="84">
                <a:solidFill>
                  <a:srgbClr val="000000"/>
                </a:solidFill>
                <a:latin typeface="Baskerville Display PT"/>
                <a:ea typeface="Baskerville Display PT"/>
                <a:cs typeface="Baskerville Display PT"/>
                <a:sym typeface="Baskerville Display PT"/>
              </a:rPr>
              <a:t>Quick response system for resolving issues via QR codes ensures efficient communication and problem-solving.</a:t>
            </a:r>
          </a:p>
        </p:txBody>
      </p:sp>
      <p:sp>
        <p:nvSpPr>
          <p:cNvPr name="TextBox 11" id="11"/>
          <p:cNvSpPr txBox="true"/>
          <p:nvPr/>
        </p:nvSpPr>
        <p:spPr>
          <a:xfrm rot="0">
            <a:off x="10511568" y="6267882"/>
            <a:ext cx="6391722" cy="474091"/>
          </a:xfrm>
          <a:prstGeom prst="rect">
            <a:avLst/>
          </a:prstGeom>
        </p:spPr>
        <p:txBody>
          <a:bodyPr anchor="t" rtlCol="false" tIns="0" lIns="0" bIns="0" rIns="0">
            <a:spAutoFit/>
          </a:bodyPr>
          <a:lstStyle/>
          <a:p>
            <a:pPr algn="l">
              <a:lnSpc>
                <a:spcPts val="3422"/>
              </a:lnSpc>
            </a:pPr>
            <a:r>
              <a:rPr lang="en-US" sz="2900" spc="217">
                <a:solidFill>
                  <a:srgbClr val="8F4C06"/>
                </a:solidFill>
                <a:latin typeface="The Seasons"/>
                <a:ea typeface="The Seasons"/>
                <a:cs typeface="The Seasons"/>
                <a:sym typeface="The Seasons"/>
              </a:rPr>
              <a:t>Threats</a:t>
            </a:r>
          </a:p>
        </p:txBody>
      </p:sp>
      <p:sp>
        <p:nvSpPr>
          <p:cNvPr name="TextBox 12" id="12"/>
          <p:cNvSpPr txBox="true"/>
          <p:nvPr/>
        </p:nvSpPr>
        <p:spPr>
          <a:xfrm rot="0">
            <a:off x="10155557" y="1600079"/>
            <a:ext cx="6391722" cy="474091"/>
          </a:xfrm>
          <a:prstGeom prst="rect">
            <a:avLst/>
          </a:prstGeom>
        </p:spPr>
        <p:txBody>
          <a:bodyPr anchor="t" rtlCol="false" tIns="0" lIns="0" bIns="0" rIns="0">
            <a:spAutoFit/>
          </a:bodyPr>
          <a:lstStyle/>
          <a:p>
            <a:pPr algn="l">
              <a:lnSpc>
                <a:spcPts val="3422"/>
              </a:lnSpc>
            </a:pPr>
            <a:r>
              <a:rPr lang="en-US" sz="2900" spc="217">
                <a:solidFill>
                  <a:srgbClr val="8F4C06"/>
                </a:solidFill>
                <a:latin typeface="The Seasons"/>
                <a:ea typeface="The Seasons"/>
                <a:cs typeface="The Seasons"/>
                <a:sym typeface="The Seasons"/>
              </a:rPr>
              <a:t>Weaknesses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grpSp>
        <p:nvGrpSpPr>
          <p:cNvPr name="Group 4" id="4"/>
          <p:cNvGrpSpPr/>
          <p:nvPr/>
        </p:nvGrpSpPr>
        <p:grpSpPr>
          <a:xfrm rot="0">
            <a:off x="348504" y="1218516"/>
            <a:ext cx="2512966" cy="2512966"/>
            <a:chOff x="0" y="0"/>
            <a:chExt cx="3350621" cy="3350621"/>
          </a:xfrm>
        </p:grpSpPr>
        <p:sp>
          <p:nvSpPr>
            <p:cNvPr name="Freeform 5" id="5"/>
            <p:cNvSpPr/>
            <p:nvPr/>
          </p:nvSpPr>
          <p:spPr>
            <a:xfrm flipH="false" flipV="false" rot="0">
              <a:off x="0" y="0"/>
              <a:ext cx="3350514" cy="3350641"/>
            </a:xfrm>
            <a:custGeom>
              <a:avLst/>
              <a:gdLst/>
              <a:ahLst/>
              <a:cxnLst/>
              <a:rect r="r" b="b" t="t" l="l"/>
              <a:pathLst>
                <a:path h="3350641" w="3350514">
                  <a:moveTo>
                    <a:pt x="1675257" y="0"/>
                  </a:moveTo>
                  <a:cubicBezTo>
                    <a:pt x="750062" y="0"/>
                    <a:pt x="0" y="750062"/>
                    <a:pt x="0" y="1675257"/>
                  </a:cubicBezTo>
                  <a:cubicBezTo>
                    <a:pt x="0" y="2600452"/>
                    <a:pt x="750062" y="3350641"/>
                    <a:pt x="1675257" y="3350641"/>
                  </a:cubicBezTo>
                  <a:cubicBezTo>
                    <a:pt x="2600452" y="3350641"/>
                    <a:pt x="3350514" y="2600579"/>
                    <a:pt x="3350514" y="1675384"/>
                  </a:cubicBezTo>
                  <a:cubicBezTo>
                    <a:pt x="3350514" y="750189"/>
                    <a:pt x="2600579" y="0"/>
                    <a:pt x="1675257" y="0"/>
                  </a:cubicBezTo>
                  <a:close/>
                </a:path>
              </a:pathLst>
            </a:custGeom>
            <a:blipFill>
              <a:blip r:embed="rId3"/>
              <a:stretch>
                <a:fillRect l="0" t="-12364" r="-3" b="-12363"/>
              </a:stretch>
            </a:blipFill>
          </p:spPr>
        </p:sp>
      </p:grpSp>
      <p:sp>
        <p:nvSpPr>
          <p:cNvPr name="TextBox 6" id="6"/>
          <p:cNvSpPr txBox="true"/>
          <p:nvPr/>
        </p:nvSpPr>
        <p:spPr>
          <a:xfrm rot="0">
            <a:off x="348504" y="393974"/>
            <a:ext cx="5985368" cy="510819"/>
          </a:xfrm>
          <a:prstGeom prst="rect">
            <a:avLst/>
          </a:prstGeom>
        </p:spPr>
        <p:txBody>
          <a:bodyPr anchor="t" rtlCol="false" tIns="0" lIns="0" bIns="0" rIns="0">
            <a:spAutoFit/>
          </a:bodyPr>
          <a:lstStyle/>
          <a:p>
            <a:pPr algn="l">
              <a:lnSpc>
                <a:spcPts val="3611"/>
              </a:lnSpc>
            </a:pPr>
            <a:r>
              <a:rPr lang="en-US" b="true" sz="3611" spc="533">
                <a:solidFill>
                  <a:srgbClr val="8F4C06"/>
                </a:solidFill>
                <a:latin typeface="Arimo Bold"/>
                <a:ea typeface="Arimo Bold"/>
                <a:cs typeface="Arimo Bold"/>
                <a:sym typeface="Arimo Bold"/>
              </a:rPr>
              <a:t>BUYER PERSONA 1 :</a:t>
            </a:r>
          </a:p>
        </p:txBody>
      </p:sp>
      <p:sp>
        <p:nvSpPr>
          <p:cNvPr name="TextBox 7" id="7"/>
          <p:cNvSpPr txBox="true"/>
          <p:nvPr/>
        </p:nvSpPr>
        <p:spPr>
          <a:xfrm rot="0">
            <a:off x="3029455" y="1372604"/>
            <a:ext cx="5524913" cy="2147640"/>
          </a:xfrm>
          <a:prstGeom prst="rect">
            <a:avLst/>
          </a:prstGeom>
        </p:spPr>
        <p:txBody>
          <a:bodyPr anchor="t" rtlCol="false" tIns="0" lIns="0" bIns="0" rIns="0">
            <a:spAutoFit/>
          </a:bodyPr>
          <a:lstStyle/>
          <a:p>
            <a:pPr algn="l">
              <a:lnSpc>
                <a:spcPts val="2453"/>
              </a:lnSpc>
            </a:pPr>
            <a:r>
              <a:rPr lang="en-US" sz="1765" spc="261">
                <a:solidFill>
                  <a:srgbClr val="8F4C06"/>
                </a:solidFill>
                <a:latin typeface="Cerebri"/>
                <a:ea typeface="Cerebri"/>
                <a:cs typeface="Cerebri"/>
                <a:sym typeface="Cerebri"/>
              </a:rPr>
              <a:t>Name: Esraa </a:t>
            </a:r>
          </a:p>
          <a:p>
            <a:pPr algn="l">
              <a:lnSpc>
                <a:spcPts val="2453"/>
              </a:lnSpc>
            </a:pPr>
            <a:r>
              <a:rPr lang="en-US" sz="1765" spc="261">
                <a:solidFill>
                  <a:srgbClr val="8F4C06"/>
                </a:solidFill>
                <a:latin typeface="Cerebri"/>
                <a:ea typeface="Cerebri"/>
                <a:cs typeface="Cerebri"/>
                <a:sym typeface="Cerebri"/>
              </a:rPr>
              <a:t>Age: 18-23 years old</a:t>
            </a:r>
          </a:p>
          <a:p>
            <a:pPr algn="l">
              <a:lnSpc>
                <a:spcPts val="2453"/>
              </a:lnSpc>
            </a:pPr>
            <a:r>
              <a:rPr lang="en-US" sz="1765" spc="261">
                <a:solidFill>
                  <a:srgbClr val="8F4C06"/>
                </a:solidFill>
                <a:latin typeface="Cerebri"/>
                <a:ea typeface="Cerebri"/>
                <a:cs typeface="Cerebri"/>
                <a:sym typeface="Cerebri"/>
              </a:rPr>
              <a:t>Gender: female </a:t>
            </a:r>
          </a:p>
          <a:p>
            <a:pPr algn="l">
              <a:lnSpc>
                <a:spcPts val="2453"/>
              </a:lnSpc>
            </a:pPr>
            <a:r>
              <a:rPr lang="en-US" sz="1765" spc="261">
                <a:solidFill>
                  <a:srgbClr val="8F4C06"/>
                </a:solidFill>
                <a:latin typeface="Cerebri"/>
                <a:ea typeface="Cerebri"/>
                <a:cs typeface="Cerebri"/>
                <a:sym typeface="Cerebri"/>
              </a:rPr>
              <a:t>Income: Upper Middle-class </a:t>
            </a:r>
          </a:p>
          <a:p>
            <a:pPr algn="l">
              <a:lnSpc>
                <a:spcPts val="2453"/>
              </a:lnSpc>
            </a:pPr>
            <a:r>
              <a:rPr lang="en-US" sz="1765" spc="261">
                <a:solidFill>
                  <a:srgbClr val="8F4C06"/>
                </a:solidFill>
                <a:latin typeface="Cerebri"/>
                <a:ea typeface="Cerebri"/>
                <a:cs typeface="Cerebri"/>
                <a:sym typeface="Cerebri"/>
              </a:rPr>
              <a:t>Education: High school graduates and college students . </a:t>
            </a:r>
          </a:p>
          <a:p>
            <a:pPr algn="l">
              <a:lnSpc>
                <a:spcPts val="2453"/>
              </a:lnSpc>
            </a:pPr>
            <a:r>
              <a:rPr lang="en-US" sz="1765" spc="261">
                <a:solidFill>
                  <a:srgbClr val="8F4C06"/>
                </a:solidFill>
                <a:latin typeface="Cerebri"/>
                <a:ea typeface="Cerebri"/>
                <a:cs typeface="Cerebri"/>
                <a:sym typeface="Cerebri"/>
              </a:rPr>
              <a:t>Marital Status : single</a:t>
            </a:r>
          </a:p>
        </p:txBody>
      </p:sp>
      <p:sp>
        <p:nvSpPr>
          <p:cNvPr name="TextBox 8" id="8"/>
          <p:cNvSpPr txBox="true"/>
          <p:nvPr/>
        </p:nvSpPr>
        <p:spPr>
          <a:xfrm rot="0">
            <a:off x="720230" y="5033041"/>
            <a:ext cx="7333960" cy="990810"/>
          </a:xfrm>
          <a:prstGeom prst="rect">
            <a:avLst/>
          </a:prstGeom>
        </p:spPr>
        <p:txBody>
          <a:bodyPr anchor="t" rtlCol="false" tIns="0" lIns="0" bIns="0" rIns="0">
            <a:spAutoFit/>
          </a:bodyPr>
          <a:lstStyle/>
          <a:p>
            <a:pPr algn="l" marL="366218" indent="-122073" lvl="2">
              <a:lnSpc>
                <a:spcPts val="1602"/>
              </a:lnSpc>
              <a:buFont typeface="Arial"/>
              <a:buChar char="⚬"/>
            </a:pPr>
            <a:r>
              <a:rPr lang="en-US" sz="1602" spc="237">
                <a:solidFill>
                  <a:srgbClr val="8F4C06"/>
                </a:solidFill>
                <a:latin typeface="Cerebri"/>
                <a:ea typeface="Cerebri"/>
                <a:cs typeface="Cerebri"/>
                <a:sym typeface="Cerebri"/>
              </a:rPr>
              <a:t>GOVERNMENT : DAKAHLIA , ALEXANDRIA</a:t>
            </a:r>
          </a:p>
          <a:p>
            <a:pPr algn="l" marL="366218" indent="-122073" lvl="2">
              <a:lnSpc>
                <a:spcPts val="1602"/>
              </a:lnSpc>
            </a:pPr>
            <a:r>
              <a:rPr lang="en-US" sz="1602" spc="237">
                <a:solidFill>
                  <a:srgbClr val="8F4C06"/>
                </a:solidFill>
                <a:latin typeface="Cerebri"/>
                <a:ea typeface="Cerebri"/>
                <a:cs typeface="Cerebri"/>
                <a:sym typeface="Cerebri"/>
              </a:rPr>
              <a:t> </a:t>
            </a:r>
          </a:p>
          <a:p>
            <a:pPr algn="l" marL="366218" indent="-122073" lvl="2">
              <a:lnSpc>
                <a:spcPts val="1602"/>
              </a:lnSpc>
              <a:buFont typeface="Arial"/>
              <a:buChar char="⚬"/>
            </a:pPr>
            <a:r>
              <a:rPr lang="en-US" sz="1602" spc="237">
                <a:solidFill>
                  <a:srgbClr val="8F4C06"/>
                </a:solidFill>
                <a:latin typeface="Cerebri"/>
                <a:ea typeface="Cerebri"/>
                <a:cs typeface="Cerebri"/>
                <a:sym typeface="Cerebri"/>
              </a:rPr>
              <a:t>Cities : Mansoura , Aga , Talkha , Mit Ghamr,</a:t>
            </a:r>
          </a:p>
          <a:p>
            <a:pPr algn="l" marL="366218" indent="-122073" lvl="2">
              <a:lnSpc>
                <a:spcPts val="1602"/>
              </a:lnSpc>
            </a:pPr>
          </a:p>
          <a:p>
            <a:pPr algn="l" marL="366218" indent="-122073" lvl="2">
              <a:lnSpc>
                <a:spcPts val="1602"/>
              </a:lnSpc>
            </a:pPr>
            <a:r>
              <a:rPr lang="en-US" sz="1602" spc="237">
                <a:solidFill>
                  <a:srgbClr val="8F4C06"/>
                </a:solidFill>
                <a:latin typeface="Cerebri"/>
                <a:ea typeface="Cerebri"/>
                <a:cs typeface="Cerebri"/>
                <a:sym typeface="Cerebri"/>
              </a:rPr>
              <a:t>   Dikirnis , El Senbellawein and Alexandria</a:t>
            </a:r>
          </a:p>
        </p:txBody>
      </p:sp>
      <p:sp>
        <p:nvSpPr>
          <p:cNvPr name="TextBox 9" id="9"/>
          <p:cNvSpPr txBox="true"/>
          <p:nvPr/>
        </p:nvSpPr>
        <p:spPr>
          <a:xfrm rot="0">
            <a:off x="1028700" y="6300076"/>
            <a:ext cx="4998723" cy="599186"/>
          </a:xfrm>
          <a:prstGeom prst="rect">
            <a:avLst/>
          </a:prstGeom>
        </p:spPr>
        <p:txBody>
          <a:bodyPr anchor="t" rtlCol="false" tIns="0" lIns="0" bIns="0" rIns="0">
            <a:spAutoFit/>
          </a:bodyPr>
          <a:lstStyle/>
          <a:p>
            <a:pPr algn="l">
              <a:lnSpc>
                <a:spcPts val="4773"/>
              </a:lnSpc>
            </a:pPr>
            <a:r>
              <a:rPr lang="en-US" b="true" sz="3410" i="true">
                <a:solidFill>
                  <a:srgbClr val="000000"/>
                </a:solidFill>
                <a:latin typeface="Arimo Bold Italics"/>
                <a:ea typeface="Arimo Bold Italics"/>
                <a:cs typeface="Arimo Bold Italics"/>
                <a:sym typeface="Arimo Bold Italics"/>
              </a:rPr>
              <a:t>Psychographics :</a:t>
            </a:r>
          </a:p>
        </p:txBody>
      </p:sp>
      <p:sp>
        <p:nvSpPr>
          <p:cNvPr name="TextBox 10" id="10"/>
          <p:cNvSpPr txBox="true"/>
          <p:nvPr/>
        </p:nvSpPr>
        <p:spPr>
          <a:xfrm rot="0">
            <a:off x="701202" y="7313127"/>
            <a:ext cx="7055350" cy="2726296"/>
          </a:xfrm>
          <a:prstGeom prst="rect">
            <a:avLst/>
          </a:prstGeom>
        </p:spPr>
        <p:txBody>
          <a:bodyPr anchor="t" rtlCol="false" tIns="0" lIns="0" bIns="0" rIns="0">
            <a:spAutoFit/>
          </a:bodyPr>
          <a:lstStyle/>
          <a:p>
            <a:pPr algn="l" marL="352322" indent="-117441" lvl="2">
              <a:lnSpc>
                <a:spcPts val="1956"/>
              </a:lnSpc>
              <a:buFont typeface="Arial"/>
              <a:buChar char="⚬"/>
            </a:pPr>
            <a:r>
              <a:rPr lang="en-US" sz="1541" spc="229">
                <a:solidFill>
                  <a:srgbClr val="8F4C06"/>
                </a:solidFill>
                <a:latin typeface="Cerebri"/>
                <a:ea typeface="Cerebri"/>
                <a:cs typeface="Cerebri"/>
                <a:sym typeface="Cerebri"/>
              </a:rPr>
              <a:t>VALUES : INDIVIDUALITY AND SELF-EXPRESSION </a:t>
            </a:r>
          </a:p>
          <a:p>
            <a:pPr algn="l" marL="352322" indent="-117441" lvl="2">
              <a:lnSpc>
                <a:spcPts val="1956"/>
              </a:lnSpc>
            </a:pPr>
          </a:p>
          <a:p>
            <a:pPr algn="l" marL="352322" indent="-117441" lvl="2">
              <a:lnSpc>
                <a:spcPts val="1956"/>
              </a:lnSpc>
              <a:buFont typeface="Arial"/>
              <a:buChar char="⚬"/>
            </a:pPr>
            <a:r>
              <a:rPr lang="en-US" sz="1541" spc="229">
                <a:solidFill>
                  <a:srgbClr val="8F4C06"/>
                </a:solidFill>
                <a:latin typeface="Cerebri"/>
                <a:ea typeface="Cerebri"/>
                <a:cs typeface="Cerebri"/>
                <a:sym typeface="Cerebri"/>
              </a:rPr>
              <a:t>INTERESTS : UNIQUE FASHION CHOICES , ARTS. </a:t>
            </a:r>
          </a:p>
          <a:p>
            <a:pPr algn="l" marL="352322" indent="-117441" lvl="2">
              <a:lnSpc>
                <a:spcPts val="1956"/>
              </a:lnSpc>
            </a:pPr>
          </a:p>
          <a:p>
            <a:pPr algn="l" marL="352322" indent="-117441" lvl="2">
              <a:lnSpc>
                <a:spcPts val="1956"/>
              </a:lnSpc>
              <a:buFont typeface="Arial"/>
              <a:buChar char="⚬"/>
            </a:pPr>
            <a:r>
              <a:rPr lang="en-US" sz="1541" spc="229">
                <a:solidFill>
                  <a:srgbClr val="8F4C06"/>
                </a:solidFill>
                <a:latin typeface="Cerebri"/>
                <a:ea typeface="Cerebri"/>
                <a:cs typeface="Cerebri"/>
                <a:sym typeface="Cerebri"/>
              </a:rPr>
              <a:t>Preferences: handmade, artisanal products for their uniqueness . </a:t>
            </a:r>
          </a:p>
          <a:p>
            <a:pPr algn="l" marL="352322" indent="-117441" lvl="2">
              <a:lnSpc>
                <a:spcPts val="1956"/>
              </a:lnSpc>
            </a:pPr>
          </a:p>
          <a:p>
            <a:pPr algn="l" marL="352322" indent="-117441" lvl="2">
              <a:lnSpc>
                <a:spcPts val="1956"/>
              </a:lnSpc>
              <a:buFont typeface="Arial"/>
              <a:buChar char="⚬"/>
            </a:pPr>
            <a:r>
              <a:rPr lang="en-US" sz="1541" spc="229">
                <a:solidFill>
                  <a:srgbClr val="8F4C06"/>
                </a:solidFill>
                <a:latin typeface="Cerebri"/>
                <a:ea typeface="Cerebri"/>
                <a:cs typeface="Cerebri"/>
                <a:sym typeface="Cerebri"/>
              </a:rPr>
              <a:t>Believes in supporting small businesses and artisans .</a:t>
            </a:r>
          </a:p>
          <a:p>
            <a:pPr algn="l" marL="352322" indent="-117441" lvl="2">
              <a:lnSpc>
                <a:spcPts val="1956"/>
              </a:lnSpc>
            </a:pPr>
            <a:r>
              <a:rPr lang="en-US" sz="1541" spc="229">
                <a:solidFill>
                  <a:srgbClr val="8F4C06"/>
                </a:solidFill>
                <a:latin typeface="Cerebri"/>
                <a:ea typeface="Cerebri"/>
                <a:cs typeface="Cerebri"/>
                <a:sym typeface="Cerebri"/>
              </a:rPr>
              <a:t>     </a:t>
            </a:r>
          </a:p>
          <a:p>
            <a:pPr algn="l" marL="352322" indent="-117441" lvl="2">
              <a:lnSpc>
                <a:spcPts val="1956"/>
              </a:lnSpc>
            </a:pPr>
          </a:p>
        </p:txBody>
      </p:sp>
      <p:sp>
        <p:nvSpPr>
          <p:cNvPr name="TextBox 11" id="11"/>
          <p:cNvSpPr txBox="true"/>
          <p:nvPr/>
        </p:nvSpPr>
        <p:spPr>
          <a:xfrm rot="0">
            <a:off x="9925631" y="4040583"/>
            <a:ext cx="3552453" cy="599415"/>
          </a:xfrm>
          <a:prstGeom prst="rect">
            <a:avLst/>
          </a:prstGeom>
        </p:spPr>
        <p:txBody>
          <a:bodyPr anchor="t" rtlCol="false" tIns="0" lIns="0" bIns="0" rIns="0">
            <a:spAutoFit/>
          </a:bodyPr>
          <a:lstStyle/>
          <a:p>
            <a:pPr algn="l">
              <a:lnSpc>
                <a:spcPts val="4759"/>
              </a:lnSpc>
            </a:pPr>
            <a:r>
              <a:rPr lang="en-US" b="true" sz="3399" i="true">
                <a:solidFill>
                  <a:srgbClr val="000000"/>
                </a:solidFill>
                <a:latin typeface="Arimo Bold Italics"/>
                <a:ea typeface="Arimo Bold Italics"/>
                <a:cs typeface="Arimo Bold Italics"/>
                <a:sym typeface="Arimo Bold Italics"/>
              </a:rPr>
              <a:t>Gain Points :</a:t>
            </a:r>
          </a:p>
        </p:txBody>
      </p:sp>
      <p:sp>
        <p:nvSpPr>
          <p:cNvPr name="TextBox 12" id="12"/>
          <p:cNvSpPr txBox="true"/>
          <p:nvPr/>
        </p:nvSpPr>
        <p:spPr>
          <a:xfrm rot="0">
            <a:off x="9925631" y="5098795"/>
            <a:ext cx="3552453" cy="821202"/>
          </a:xfrm>
          <a:prstGeom prst="rect">
            <a:avLst/>
          </a:prstGeom>
        </p:spPr>
        <p:txBody>
          <a:bodyPr anchor="t" rtlCol="false" tIns="0" lIns="0" bIns="0" rIns="0">
            <a:spAutoFit/>
          </a:bodyPr>
          <a:lstStyle/>
          <a:p>
            <a:pPr algn="l" marL="391383" indent="-130461" lvl="2">
              <a:lnSpc>
                <a:spcPts val="2241"/>
              </a:lnSpc>
              <a:buFont typeface="Arial"/>
              <a:buChar char="⚬"/>
            </a:pPr>
            <a:r>
              <a:rPr lang="en-US" sz="1712" spc="253">
                <a:solidFill>
                  <a:srgbClr val="8F4C06"/>
                </a:solidFill>
                <a:latin typeface="Cerebri"/>
                <a:ea typeface="Cerebri"/>
                <a:cs typeface="Cerebri"/>
                <a:sym typeface="Cerebri"/>
              </a:rPr>
              <a:t>Personalized Products</a:t>
            </a:r>
          </a:p>
          <a:p>
            <a:pPr algn="l" marL="391383" indent="-130461" lvl="2">
              <a:lnSpc>
                <a:spcPts val="2241"/>
              </a:lnSpc>
              <a:buFont typeface="Arial"/>
              <a:buChar char="⚬"/>
            </a:pPr>
            <a:r>
              <a:rPr lang="en-US" sz="1712" spc="253">
                <a:solidFill>
                  <a:srgbClr val="8F4C06"/>
                </a:solidFill>
                <a:latin typeface="Cerebri"/>
                <a:ea typeface="Cerebri"/>
                <a:cs typeface="Cerebri"/>
                <a:sym typeface="Cerebri"/>
              </a:rPr>
              <a:t>Supporting Local Artisan</a:t>
            </a:r>
          </a:p>
          <a:p>
            <a:pPr algn="l" marL="391383" indent="-130461" lvl="2">
              <a:lnSpc>
                <a:spcPts val="2241"/>
              </a:lnSpc>
              <a:buFont typeface="Arial"/>
              <a:buChar char="⚬"/>
            </a:pPr>
            <a:r>
              <a:rPr lang="en-US" sz="1712" spc="253">
                <a:solidFill>
                  <a:srgbClr val="8F4C06"/>
                </a:solidFill>
                <a:latin typeface="Cerebri"/>
                <a:ea typeface="Cerebri"/>
                <a:cs typeface="Cerebri"/>
                <a:sym typeface="Cerebri"/>
              </a:rPr>
              <a:t>Social Validation</a:t>
            </a:r>
          </a:p>
        </p:txBody>
      </p:sp>
      <p:sp>
        <p:nvSpPr>
          <p:cNvPr name="TextBox 13" id="13"/>
          <p:cNvSpPr txBox="true"/>
          <p:nvPr/>
        </p:nvSpPr>
        <p:spPr>
          <a:xfrm rot="0">
            <a:off x="9925631" y="719067"/>
            <a:ext cx="6406281" cy="599415"/>
          </a:xfrm>
          <a:prstGeom prst="rect">
            <a:avLst/>
          </a:prstGeom>
        </p:spPr>
        <p:txBody>
          <a:bodyPr anchor="t" rtlCol="false" tIns="0" lIns="0" bIns="0" rIns="0">
            <a:spAutoFit/>
          </a:bodyPr>
          <a:lstStyle/>
          <a:p>
            <a:pPr algn="l">
              <a:lnSpc>
                <a:spcPts val="4759"/>
              </a:lnSpc>
            </a:pPr>
            <a:r>
              <a:rPr lang="en-US" b="true" sz="3399" i="true">
                <a:solidFill>
                  <a:srgbClr val="000000"/>
                </a:solidFill>
                <a:latin typeface="Arimo Bold Italics"/>
                <a:ea typeface="Arimo Bold Italics"/>
                <a:cs typeface="Arimo Bold Italics"/>
                <a:sym typeface="Arimo Bold Italics"/>
              </a:rPr>
              <a:t>Goals and Aspiration : </a:t>
            </a:r>
          </a:p>
        </p:txBody>
      </p:sp>
      <p:sp>
        <p:nvSpPr>
          <p:cNvPr name="TextBox 14" id="14"/>
          <p:cNvSpPr txBox="true"/>
          <p:nvPr/>
        </p:nvSpPr>
        <p:spPr>
          <a:xfrm rot="0">
            <a:off x="9925631" y="6443872"/>
            <a:ext cx="7321520" cy="599415"/>
          </a:xfrm>
          <a:prstGeom prst="rect">
            <a:avLst/>
          </a:prstGeom>
        </p:spPr>
        <p:txBody>
          <a:bodyPr anchor="t" rtlCol="false" tIns="0" lIns="0" bIns="0" rIns="0">
            <a:spAutoFit/>
          </a:bodyPr>
          <a:lstStyle/>
          <a:p>
            <a:pPr algn="l">
              <a:lnSpc>
                <a:spcPts val="4759"/>
              </a:lnSpc>
            </a:pPr>
            <a:r>
              <a:rPr lang="en-US" b="true" sz="3399" i="true">
                <a:solidFill>
                  <a:srgbClr val="000000"/>
                </a:solidFill>
                <a:latin typeface="Arimo Bold Italics"/>
                <a:ea typeface="Arimo Bold Italics"/>
                <a:cs typeface="Arimo Bold Italics"/>
                <a:sym typeface="Arimo Bold Italics"/>
              </a:rPr>
              <a:t>Shopping Habits and Preferences :</a:t>
            </a:r>
          </a:p>
        </p:txBody>
      </p:sp>
      <p:sp>
        <p:nvSpPr>
          <p:cNvPr name="TextBox 15" id="15"/>
          <p:cNvSpPr txBox="true"/>
          <p:nvPr/>
        </p:nvSpPr>
        <p:spPr>
          <a:xfrm rot="0">
            <a:off x="9889688" y="1666644"/>
            <a:ext cx="7673764" cy="1853600"/>
          </a:xfrm>
          <a:prstGeom prst="rect">
            <a:avLst/>
          </a:prstGeom>
        </p:spPr>
        <p:txBody>
          <a:bodyPr anchor="t" rtlCol="false" tIns="0" lIns="0" bIns="0" rIns="0">
            <a:spAutoFit/>
          </a:bodyPr>
          <a:lstStyle/>
          <a:p>
            <a:pPr algn="l" marL="388621" indent="-129540" lvl="2">
              <a:lnSpc>
                <a:spcPts val="1700"/>
              </a:lnSpc>
              <a:buFont typeface="Arial"/>
              <a:buChar char="⚬"/>
            </a:pPr>
            <a:r>
              <a:rPr lang="en-US" sz="1700" spc="251">
                <a:solidFill>
                  <a:srgbClr val="8F4C06"/>
                </a:solidFill>
                <a:latin typeface="Cerebri"/>
                <a:ea typeface="Cerebri"/>
                <a:cs typeface="Cerebri"/>
                <a:sym typeface="Cerebri"/>
              </a:rPr>
              <a:t>To express their individuality through unique fashion items</a:t>
            </a:r>
          </a:p>
          <a:p>
            <a:pPr algn="l" marL="388621" indent="-129540" lvl="2">
              <a:lnSpc>
                <a:spcPts val="1700"/>
              </a:lnSpc>
            </a:pPr>
            <a:r>
              <a:rPr lang="en-US" sz="1700" spc="251">
                <a:solidFill>
                  <a:srgbClr val="8F4C06"/>
                </a:solidFill>
                <a:latin typeface="Cerebri"/>
                <a:ea typeface="Cerebri"/>
                <a:cs typeface="Cerebri"/>
                <a:sym typeface="Cerebri"/>
              </a:rPr>
              <a:t>    </a:t>
            </a:r>
          </a:p>
          <a:p>
            <a:pPr algn="l" marL="388621" indent="-129540" lvl="2">
              <a:lnSpc>
                <a:spcPts val="1700"/>
              </a:lnSpc>
            </a:pPr>
          </a:p>
          <a:p>
            <a:pPr algn="l" marL="388621" indent="-129540" lvl="2">
              <a:lnSpc>
                <a:spcPts val="1700"/>
              </a:lnSpc>
              <a:buFont typeface="Arial"/>
              <a:buChar char="⚬"/>
            </a:pPr>
            <a:r>
              <a:rPr lang="en-US" sz="1700" spc="251">
                <a:solidFill>
                  <a:srgbClr val="8F4C06"/>
                </a:solidFill>
                <a:latin typeface="Cerebri"/>
                <a:ea typeface="Cerebri"/>
                <a:cs typeface="Cerebri"/>
                <a:sym typeface="Cerebri"/>
              </a:rPr>
              <a:t>Stay on-trend while supporting small businesses and artisans</a:t>
            </a:r>
          </a:p>
          <a:p>
            <a:pPr algn="l" marL="388621" indent="-129540" lvl="2">
              <a:lnSpc>
                <a:spcPts val="1700"/>
              </a:lnSpc>
            </a:pPr>
          </a:p>
          <a:p>
            <a:pPr algn="l" marL="388621" indent="-129540" lvl="2">
              <a:lnSpc>
                <a:spcPts val="1700"/>
              </a:lnSpc>
              <a:buFont typeface="Arial"/>
              <a:buChar char="⚬"/>
            </a:pPr>
            <a:r>
              <a:rPr lang="en-US" sz="1700" spc="251">
                <a:solidFill>
                  <a:srgbClr val="8F4C06"/>
                </a:solidFill>
                <a:latin typeface="Cerebri"/>
                <a:ea typeface="Cerebri"/>
                <a:cs typeface="Cerebri"/>
                <a:sym typeface="Cerebri"/>
              </a:rPr>
              <a:t>Own accessories that are not mass-produced, reflecting exclusivity</a:t>
            </a:r>
          </a:p>
        </p:txBody>
      </p:sp>
      <p:sp>
        <p:nvSpPr>
          <p:cNvPr name="TextBox 16" id="16"/>
          <p:cNvSpPr txBox="true"/>
          <p:nvPr/>
        </p:nvSpPr>
        <p:spPr>
          <a:xfrm rot="0">
            <a:off x="9766599" y="7462988"/>
            <a:ext cx="6724345" cy="2485517"/>
          </a:xfrm>
          <a:prstGeom prst="rect">
            <a:avLst/>
          </a:prstGeom>
        </p:spPr>
        <p:txBody>
          <a:bodyPr anchor="t" rtlCol="false" tIns="0" lIns="0" bIns="0" rIns="0">
            <a:spAutoFit/>
          </a:bodyPr>
          <a:lstStyle/>
          <a:p>
            <a:pPr algn="l" marL="388621" indent="-129540" lvl="2">
              <a:lnSpc>
                <a:spcPts val="1819"/>
              </a:lnSpc>
              <a:buFont typeface="Arial"/>
              <a:buChar char="⚬"/>
            </a:pPr>
            <a:r>
              <a:rPr lang="en-US" sz="1700" spc="251">
                <a:solidFill>
                  <a:srgbClr val="8F4C06"/>
                </a:solidFill>
                <a:latin typeface="Cerebri"/>
                <a:ea typeface="Cerebri"/>
                <a:cs typeface="Cerebri"/>
                <a:sym typeface="Cerebri"/>
              </a:rPr>
              <a:t>Prefers online shopping on Instagram, WhatsApp, or local e-commerce sites . </a:t>
            </a:r>
          </a:p>
          <a:p>
            <a:pPr algn="l" marL="388621" indent="-129540" lvl="2">
              <a:lnSpc>
                <a:spcPts val="1819"/>
              </a:lnSpc>
            </a:pPr>
            <a:r>
              <a:rPr lang="en-US" sz="1700" spc="251">
                <a:solidFill>
                  <a:srgbClr val="8F4C06"/>
                </a:solidFill>
                <a:latin typeface="Cerebri"/>
                <a:ea typeface="Cerebri"/>
                <a:cs typeface="Cerebri"/>
                <a:sym typeface="Cerebri"/>
              </a:rPr>
              <a:t>  </a:t>
            </a:r>
          </a:p>
          <a:p>
            <a:pPr algn="l" marL="388621" indent="-129540" lvl="2">
              <a:lnSpc>
                <a:spcPts val="1819"/>
              </a:lnSpc>
            </a:pPr>
          </a:p>
          <a:p>
            <a:pPr algn="l" marL="388621" indent="-129540" lvl="2">
              <a:lnSpc>
                <a:spcPts val="1819"/>
              </a:lnSpc>
              <a:buFont typeface="Arial"/>
              <a:buChar char="⚬"/>
            </a:pPr>
            <a:r>
              <a:rPr lang="en-US" sz="1700" spc="251">
                <a:solidFill>
                  <a:srgbClr val="8F4C06"/>
                </a:solidFill>
                <a:latin typeface="Cerebri"/>
                <a:ea typeface="Cerebri"/>
                <a:cs typeface="Cerebri"/>
                <a:sym typeface="Cerebri"/>
              </a:rPr>
              <a:t>Interested in limited-edition pieces and discounts</a:t>
            </a:r>
          </a:p>
          <a:p>
            <a:pPr algn="l" marL="388621" indent="-129540" lvl="2">
              <a:lnSpc>
                <a:spcPts val="1819"/>
              </a:lnSpc>
            </a:pPr>
            <a:r>
              <a:rPr lang="en-US" sz="1700" spc="251">
                <a:solidFill>
                  <a:srgbClr val="8F4C06"/>
                </a:solidFill>
                <a:latin typeface="Cerebri"/>
                <a:ea typeface="Cerebri"/>
                <a:cs typeface="Cerebri"/>
                <a:sym typeface="Cerebri"/>
              </a:rPr>
              <a:t> .</a:t>
            </a:r>
          </a:p>
          <a:p>
            <a:pPr algn="l" marL="388621" indent="-129540" lvl="2">
              <a:lnSpc>
                <a:spcPts val="1819"/>
              </a:lnSpc>
              <a:buFont typeface="Arial"/>
              <a:buChar char="⚬"/>
            </a:pPr>
            <a:r>
              <a:rPr lang="en-US" sz="1700" spc="251">
                <a:solidFill>
                  <a:srgbClr val="8F4C06"/>
                </a:solidFill>
                <a:latin typeface="Cerebri"/>
                <a:ea typeface="Cerebri"/>
                <a:cs typeface="Cerebri"/>
                <a:sym typeface="Cerebri"/>
              </a:rPr>
              <a:t>Makes quick purchase decisions when an item feels  unique and exclusive .</a:t>
            </a:r>
          </a:p>
          <a:p>
            <a:pPr algn="l" marL="388621" indent="-129540" lvl="2">
              <a:lnSpc>
                <a:spcPts val="1819"/>
              </a:lnSpc>
            </a:pPr>
            <a:r>
              <a:rPr lang="en-US" sz="1700" spc="251">
                <a:solidFill>
                  <a:srgbClr val="8F4C06"/>
                </a:solidFill>
                <a:latin typeface="Cerebri"/>
                <a:ea typeface="Cerebri"/>
                <a:cs typeface="Cerebri"/>
                <a:sym typeface="Cerebri"/>
              </a:rPr>
              <a:t>  </a:t>
            </a:r>
          </a:p>
          <a:p>
            <a:pPr algn="l" marL="388621" indent="-129540" lvl="2">
              <a:lnSpc>
                <a:spcPts val="1819"/>
              </a:lnSpc>
            </a:pPr>
          </a:p>
        </p:txBody>
      </p:sp>
      <p:sp>
        <p:nvSpPr>
          <p:cNvPr name="TextBox 17" id="17"/>
          <p:cNvSpPr txBox="true"/>
          <p:nvPr/>
        </p:nvSpPr>
        <p:spPr>
          <a:xfrm rot="0">
            <a:off x="1028700" y="4040583"/>
            <a:ext cx="4671226" cy="599415"/>
          </a:xfrm>
          <a:prstGeom prst="rect">
            <a:avLst/>
          </a:prstGeom>
        </p:spPr>
        <p:txBody>
          <a:bodyPr anchor="t" rtlCol="false" tIns="0" lIns="0" bIns="0" rIns="0">
            <a:spAutoFit/>
          </a:bodyPr>
          <a:lstStyle/>
          <a:p>
            <a:pPr algn="l">
              <a:lnSpc>
                <a:spcPts val="4759"/>
              </a:lnSpc>
            </a:pPr>
            <a:r>
              <a:rPr lang="en-US" b="true" sz="3399" i="true">
                <a:solidFill>
                  <a:srgbClr val="000000"/>
                </a:solidFill>
                <a:latin typeface="Arimo Bold Italics"/>
                <a:ea typeface="Arimo Bold Italics"/>
                <a:cs typeface="Arimo Bold Italics"/>
                <a:sym typeface="Arimo Bold Italics"/>
              </a:rPr>
              <a:t>Geographic location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514" r="0" b="-9514"/>
              </a:stretch>
            </a:blipFill>
          </p:spPr>
        </p:sp>
      </p:grpSp>
      <p:sp>
        <p:nvSpPr>
          <p:cNvPr name="TextBox 4" id="4"/>
          <p:cNvSpPr txBox="true"/>
          <p:nvPr/>
        </p:nvSpPr>
        <p:spPr>
          <a:xfrm rot="0">
            <a:off x="4030861" y="1350023"/>
            <a:ext cx="10492326" cy="1410970"/>
          </a:xfrm>
          <a:prstGeom prst="rect">
            <a:avLst/>
          </a:prstGeom>
        </p:spPr>
        <p:txBody>
          <a:bodyPr anchor="t" rtlCol="false" tIns="0" lIns="0" bIns="0" rIns="0">
            <a:spAutoFit/>
          </a:bodyPr>
          <a:lstStyle/>
          <a:p>
            <a:pPr algn="ctr">
              <a:lnSpc>
                <a:spcPts val="5179"/>
              </a:lnSpc>
            </a:pPr>
            <a:r>
              <a:rPr lang="en-US" sz="3699" b="true">
                <a:solidFill>
                  <a:srgbClr val="8F4C06"/>
                </a:solidFill>
                <a:latin typeface="Arimo Bold"/>
                <a:ea typeface="Arimo Bold"/>
                <a:cs typeface="Arimo Bold"/>
                <a:sym typeface="Arimo Bold"/>
              </a:rPr>
              <a:t>Value Proposition for Buyer Persona 1 :</a:t>
            </a:r>
          </a:p>
          <a:p>
            <a:pPr algn="ctr">
              <a:lnSpc>
                <a:spcPts val="5179"/>
              </a:lnSpc>
            </a:pPr>
          </a:p>
        </p:txBody>
      </p:sp>
      <p:sp>
        <p:nvSpPr>
          <p:cNvPr name="TextBox 5" id="5"/>
          <p:cNvSpPr txBox="true"/>
          <p:nvPr/>
        </p:nvSpPr>
        <p:spPr>
          <a:xfrm rot="0">
            <a:off x="1770737" y="2788356"/>
            <a:ext cx="14746527" cy="6050255"/>
          </a:xfrm>
          <a:prstGeom prst="rect">
            <a:avLst/>
          </a:prstGeom>
        </p:spPr>
        <p:txBody>
          <a:bodyPr anchor="t" rtlCol="false" tIns="0" lIns="0" bIns="0" rIns="0">
            <a:spAutoFit/>
          </a:bodyPr>
          <a:lstStyle/>
          <a:p>
            <a:pPr algn="just">
              <a:lnSpc>
                <a:spcPts val="5319"/>
              </a:lnSpc>
            </a:pPr>
            <a:r>
              <a:rPr lang="en-US" sz="3799" i="true" spc="98">
                <a:solidFill>
                  <a:srgbClr val="72523B"/>
                </a:solidFill>
                <a:latin typeface="Arimo Italics"/>
                <a:ea typeface="Arimo Italics"/>
                <a:cs typeface="Arimo Italics"/>
                <a:sym typeface="Arimo Italics"/>
              </a:rPr>
              <a:t>Marmar offers unique, personalized fashion accessories that reflect your style and taste than mass-produced fashion brands offering generic, non-personalized accessories. It is for young, upper-middle-class women seeking unique fashion items. The products are handmade and have personalized designs to ensure that the bag is one of a kind. Also it gives you a social validation through sharing unique fashion items on social media and gaining recognition.</a:t>
            </a:r>
          </a:p>
          <a:p>
            <a:pPr algn="just">
              <a:lnSpc>
                <a:spcPts val="60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DAGXks_oYOE</dc:identifier>
  <dcterms:modified xsi:type="dcterms:W3CDTF">2011-08-01T06:04:30Z</dcterms:modified>
  <cp:revision>1</cp:revision>
  <dc:title>Marmar.pptx</dc:title>
</cp:coreProperties>
</file>